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Inter"/>
      <p:regular r:id="rId22"/>
      <p:bold r:id="rId23"/>
    </p:embeddedFont>
    <p:embeddedFont>
      <p:font typeface="Libre Baskerville"/>
      <p:regular r:id="rId24"/>
      <p:bold r:id="rId25"/>
      <p: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A64B88-4E76-4092-BDF8-99209DFCFC42}">
  <a:tblStyle styleId="{90A64B88-4E76-4092-BDF8-99209DFCFC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nter-regular.fntdata"/><Relationship Id="rId21" Type="http://schemas.openxmlformats.org/officeDocument/2006/relationships/slide" Target="slides/slide16.xml"/><Relationship Id="rId24" Type="http://schemas.openxmlformats.org/officeDocument/2006/relationships/font" Target="fonts/LibreBaskerville-regular.fntdata"/><Relationship Id="rId23"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ibreBaskerville-italic.fntdata"/><Relationship Id="rId25" Type="http://schemas.openxmlformats.org/officeDocument/2006/relationships/font" Target="fonts/LibreBaskervill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a5178bf3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a5178bf3d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4becfab82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04becfab82_1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Epidémio:</a:t>
            </a:r>
            <a:endParaRPr/>
          </a:p>
          <a:p>
            <a:pPr indent="0" lvl="0" marL="0" rtl="0" algn="l">
              <a:lnSpc>
                <a:spcPct val="100000"/>
              </a:lnSpc>
              <a:spcBef>
                <a:spcPts val="0"/>
              </a:spcBef>
              <a:spcAft>
                <a:spcPts val="0"/>
              </a:spcAft>
              <a:buSzPts val="1100"/>
              <a:buNone/>
            </a:pPr>
            <a:r>
              <a:rPr lang="fr"/>
              <a:t>durée de survenu du cancer entre 10 et 15 ans donc lien entre infection HPV et cancer ORL peu clair</a:t>
            </a:r>
            <a:endParaRPr/>
          </a:p>
          <a:p>
            <a:pPr indent="0" lvl="0" marL="0" rtl="0" algn="l">
              <a:lnSpc>
                <a:spcPct val="100000"/>
              </a:lnSpc>
              <a:spcBef>
                <a:spcPts val="0"/>
              </a:spcBef>
              <a:spcAft>
                <a:spcPts val="0"/>
              </a:spcAft>
              <a:buSzPts val="1100"/>
              <a:buNone/>
            </a:pPr>
            <a:r>
              <a:rPr lang="fr"/>
              <a:t>Si les fondement biologique des cancers lié à HPV sont réellement différent de ceux lié à l’alcool et au tabac, des outils permettant de les distinguer peut permettre de moduler le traitement du patient</a:t>
            </a:r>
            <a:endParaRPr/>
          </a:p>
          <a:p>
            <a:pPr indent="0" lvl="0" marL="0" rtl="0" algn="l">
              <a:lnSpc>
                <a:spcPct val="100000"/>
              </a:lnSpc>
              <a:spcBef>
                <a:spcPts val="0"/>
              </a:spcBef>
              <a:spcAft>
                <a:spcPts val="0"/>
              </a:spcAft>
              <a:buSzPts val="1100"/>
              <a:buNone/>
            </a:pPr>
            <a:r>
              <a:rPr lang="fr"/>
              <a:t>Diagnostique/Recherche</a:t>
            </a:r>
            <a:endParaRPr/>
          </a:p>
          <a:p>
            <a:pPr indent="0" lvl="0" marL="0" rtl="0" algn="l">
              <a:lnSpc>
                <a:spcPct val="100000"/>
              </a:lnSpc>
              <a:spcBef>
                <a:spcPts val="0"/>
              </a:spcBef>
              <a:spcAft>
                <a:spcPts val="0"/>
              </a:spcAft>
              <a:buSzPts val="1100"/>
              <a:buNone/>
            </a:pPr>
            <a:r>
              <a:rPr lang="fr"/>
              <a:t>si on arrive à mettre en évidence des différences au niveau des tissus entre des personnes qui survivent et les autres on peut faire avancer la recherche dans une direction plutôt qu’un autre et peut être mieux prendre en charge le patient si en effet les cancers sont bien différenciés</a:t>
            </a:r>
            <a:endParaRPr/>
          </a:p>
          <a:p>
            <a:pPr indent="0" lvl="0" marL="0" rtl="0" algn="l">
              <a:lnSpc>
                <a:spcPct val="100000"/>
              </a:lnSpc>
              <a:spcBef>
                <a:spcPts val="0"/>
              </a:spcBef>
              <a:spcAft>
                <a:spcPts val="0"/>
              </a:spcAft>
              <a:buSzPts val="1100"/>
              <a:buNone/>
            </a:pPr>
            <a:r>
              <a:rPr lang="fr"/>
              <a:t>Santé publique:</a:t>
            </a:r>
            <a:endParaRPr/>
          </a:p>
          <a:p>
            <a:pPr indent="0" lvl="0" marL="0" rtl="0" algn="l">
              <a:lnSpc>
                <a:spcPct val="100000"/>
              </a:lnSpc>
              <a:spcBef>
                <a:spcPts val="0"/>
              </a:spcBef>
              <a:spcAft>
                <a:spcPts val="0"/>
              </a:spcAft>
              <a:buSzPts val="1100"/>
              <a:buNone/>
            </a:pPr>
            <a:r>
              <a:rPr lang="fr"/>
              <a:t>évident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5178bf3d4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a5178bf3d4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4becfab8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04becfab82_1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Mission partenariat avec Jedha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P</a:t>
            </a:r>
            <a:r>
              <a:rPr lang="fr">
                <a:solidFill>
                  <a:schemeClr val="dk1"/>
                </a:solidFill>
              </a:rPr>
              <a:t>rojet de recherche communautaire dédié à l’épidémiologie des cancers sur la base de données ouvertes</a:t>
            </a:r>
            <a:r>
              <a:rPr lang="fr"/>
              <a:t>. Programme lancé en 2015 par l’ARC avec le soutien de Roch et La Paillase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Sous forme de concours type ‘Kaggle’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Problématique: étude survie global des patients atteint de cancer ORl lié hPV</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04a04b88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04a04b886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04c8cdb7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104c8cdb7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Un ou deux graphiques présentant les résultats:</a:t>
            </a:r>
            <a:endParaRPr/>
          </a:p>
          <a:p>
            <a:pPr indent="0" lvl="0" marL="0" rtl="0" algn="l">
              <a:lnSpc>
                <a:spcPct val="100000"/>
              </a:lnSpc>
              <a:spcBef>
                <a:spcPts val="0"/>
              </a:spcBef>
              <a:spcAft>
                <a:spcPts val="0"/>
              </a:spcAft>
              <a:buSzPts val="1100"/>
              <a:buNone/>
            </a:pPr>
            <a:r>
              <a:rPr lang="fr"/>
              <a:t>MAE sur les jeux train/val/test (3 way hold out)</a:t>
            </a:r>
            <a:endParaRPr/>
          </a:p>
          <a:p>
            <a:pPr indent="0" lvl="0" marL="0" rtl="0" algn="l">
              <a:lnSpc>
                <a:spcPct val="100000"/>
              </a:lnSpc>
              <a:spcBef>
                <a:spcPts val="0"/>
              </a:spcBef>
              <a:spcAft>
                <a:spcPts val="0"/>
              </a:spcAft>
              <a:buSzPts val="1100"/>
              <a:buNone/>
            </a:pPr>
            <a:r>
              <a:rPr lang="fr"/>
              <a:t>Effet de l’entraînement lors du transfert learning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04becfab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04becfab8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Sur InceptionV3 ou InceptionResNetV3 (en fonction de celui qui fait les meilleurs prédiction)</a:t>
            </a:r>
            <a:endParaRPr/>
          </a:p>
          <a:p>
            <a:pPr indent="0" lvl="0" marL="0" rtl="0" algn="l">
              <a:lnSpc>
                <a:spcPct val="100000"/>
              </a:lnSpc>
              <a:spcBef>
                <a:spcPts val="0"/>
              </a:spcBef>
              <a:spcAft>
                <a:spcPts val="0"/>
              </a:spcAft>
              <a:buSzPts val="1100"/>
              <a:buNone/>
            </a:pPr>
            <a:r>
              <a:rPr lang="fr"/>
              <a:t>Faire une ou deux grad cam par type cellulaire pour voir si on peut dégager des infos sur les zone utilisé par le modèle pour faire ses prédictions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4b969417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04b969417f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Définir à l’oral ce qu’est l’os du patient =&gt; temps entre diagnostic et mort ou sortie de l’étude</a:t>
            </a:r>
            <a:endParaRPr/>
          </a:p>
          <a:p>
            <a:pPr indent="0" lvl="0" marL="0" rtl="0" algn="l">
              <a:lnSpc>
                <a:spcPct val="100000"/>
              </a:lnSpc>
              <a:spcBef>
                <a:spcPts val="0"/>
              </a:spcBef>
              <a:spcAft>
                <a:spcPts val="0"/>
              </a:spcAft>
              <a:buSzPts val="1100"/>
              <a:buNone/>
            </a:pPr>
            <a:r>
              <a:rPr lang="fr"/>
              <a:t>Bien mentionner que on est sur un problème de regression et non classification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a5178bf3d4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ga5178bf3d4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Petite définition cancer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Préciser ORL =&gt; sphère oropharynger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Enoncer les données chiffrées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Marqueurs cellulaires particuliers lié aux cancer à hPV</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46e0a3c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1046e0a3c5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Epidémio:</a:t>
            </a:r>
            <a:endParaRPr/>
          </a:p>
          <a:p>
            <a:pPr indent="0" lvl="0" marL="0" rtl="0" algn="l">
              <a:lnSpc>
                <a:spcPct val="100000"/>
              </a:lnSpc>
              <a:spcBef>
                <a:spcPts val="0"/>
              </a:spcBef>
              <a:spcAft>
                <a:spcPts val="0"/>
              </a:spcAft>
              <a:buSzPts val="1100"/>
              <a:buNone/>
            </a:pPr>
            <a:r>
              <a:rPr lang="fr"/>
              <a:t>durée de survenu du cancer entre 10 et 15 ans donc lien entre infection HPV et cancer ORL peu clair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Si les fondement biologique des cancers lié à HPV sont réellement différent de ceux lié à l’alcool et au tabac, des outils permettant de les distinguer peut permettre de moduler le traitement du patient</a:t>
            </a:r>
            <a:endParaRPr/>
          </a:p>
          <a:p>
            <a:pPr indent="0" lvl="0" marL="0" rtl="0" algn="l">
              <a:lnSpc>
                <a:spcPct val="100000"/>
              </a:lnSpc>
              <a:spcBef>
                <a:spcPts val="0"/>
              </a:spcBef>
              <a:spcAft>
                <a:spcPts val="0"/>
              </a:spcAft>
              <a:buSzPts val="1100"/>
              <a:buNone/>
            </a:pPr>
            <a:r>
              <a:rPr lang="fr"/>
              <a:t>Diagnostique/Recherche</a:t>
            </a:r>
            <a:endParaRPr/>
          </a:p>
          <a:p>
            <a:pPr indent="0" lvl="0" marL="0" rtl="0" algn="l">
              <a:lnSpc>
                <a:spcPct val="100000"/>
              </a:lnSpc>
              <a:spcBef>
                <a:spcPts val="0"/>
              </a:spcBef>
              <a:spcAft>
                <a:spcPts val="0"/>
              </a:spcAft>
              <a:buSzPts val="1100"/>
              <a:buNone/>
            </a:pPr>
            <a:r>
              <a:rPr lang="fr"/>
              <a:t>si on arrive à mettre en évidence des différences au niveau des tissus entre des personnes qui survivent et les autres on peut faire avancer la recherche dans une direction plutôt qu’un autre et peut être mieux prendre en charge le patient si en effet les cancers sont bien différenciés</a:t>
            </a:r>
            <a:endParaRPr/>
          </a:p>
          <a:p>
            <a:pPr indent="0" lvl="0" marL="0" rtl="0" algn="l">
              <a:lnSpc>
                <a:spcPct val="100000"/>
              </a:lnSpc>
              <a:spcBef>
                <a:spcPts val="0"/>
              </a:spcBef>
              <a:spcAft>
                <a:spcPts val="0"/>
              </a:spcAft>
              <a:buSzPts val="1100"/>
              <a:buNone/>
            </a:pPr>
            <a:r>
              <a:rPr lang="fr"/>
              <a:t>Santé publique:</a:t>
            </a:r>
            <a:endParaRPr/>
          </a:p>
          <a:p>
            <a:pPr indent="0" lvl="0" marL="0" rtl="0" algn="l">
              <a:lnSpc>
                <a:spcPct val="100000"/>
              </a:lnSpc>
              <a:spcBef>
                <a:spcPts val="0"/>
              </a:spcBef>
              <a:spcAft>
                <a:spcPts val="0"/>
              </a:spcAft>
              <a:buSzPts val="1100"/>
              <a:buNone/>
            </a:pPr>
            <a:r>
              <a:rPr lang="fr"/>
              <a:t>évident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4a04b886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04a04b886e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4b969417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104b969417f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04b96941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04b969417f_0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Définir à l’oral ce qu’est l’os du patient =&gt; temps entre diagnostic et mort ou sortie de l’étude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Bien mentionner que on est sur un problème de régression et non classification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fr"/>
              <a:t>Mentionner qu’on parlera des autres données à la fin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482e4fa3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10482e4fa3d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Modèle d’architectures différente</a:t>
            </a:r>
            <a:endParaRPr/>
          </a:p>
          <a:p>
            <a:pPr indent="0" lvl="0" marL="0" rtl="0" algn="l">
              <a:lnSpc>
                <a:spcPct val="100000"/>
              </a:lnSpc>
              <a:spcBef>
                <a:spcPts val="0"/>
              </a:spcBef>
              <a:spcAft>
                <a:spcPts val="0"/>
              </a:spcAft>
              <a:buSzPts val="1100"/>
              <a:buNone/>
            </a:pPr>
            <a:r>
              <a:rPr lang="fr"/>
              <a:t>Spécialisation sur traitement d’image</a:t>
            </a:r>
            <a:endParaRPr/>
          </a:p>
          <a:p>
            <a:pPr indent="0" lvl="0" marL="0" rtl="0" algn="l">
              <a:lnSpc>
                <a:spcPct val="100000"/>
              </a:lnSpc>
              <a:spcBef>
                <a:spcPts val="0"/>
              </a:spcBef>
              <a:spcAft>
                <a:spcPts val="0"/>
              </a:spcAft>
              <a:buSzPts val="1100"/>
              <a:buNone/>
            </a:pPr>
            <a:r>
              <a:rPr lang="fr"/>
              <a:t>Différente fct coût =&gt; MAE vs MSE</a:t>
            </a:r>
            <a:endParaRPr/>
          </a:p>
          <a:p>
            <a:pPr indent="0" lvl="0" marL="0" rtl="0" algn="l">
              <a:lnSpc>
                <a:spcPct val="100000"/>
              </a:lnSpc>
              <a:spcBef>
                <a:spcPts val="0"/>
              </a:spcBef>
              <a:spcAft>
                <a:spcPts val="0"/>
              </a:spcAft>
              <a:buSzPts val="1100"/>
              <a:buNone/>
            </a:pPr>
            <a:r>
              <a:rPr lang="fr"/>
              <a:t>Jeux d’image splité et ensemble</a:t>
            </a:r>
            <a:endParaRPr/>
          </a:p>
          <a:p>
            <a:pPr indent="0" lvl="0" marL="0" rtl="0" algn="l">
              <a:lnSpc>
                <a:spcPct val="100000"/>
              </a:lnSpc>
              <a:spcBef>
                <a:spcPts val="0"/>
              </a:spcBef>
              <a:spcAft>
                <a:spcPts val="0"/>
              </a:spcAft>
              <a:buSzPts val="1100"/>
              <a:buNone/>
            </a:pPr>
            <a:r>
              <a:rPr lang="fr"/>
              <a:t>Couche de prédiction =&gt; dense linéaire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04ae1a44e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104ae1a44eb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Un ou deux graphiques présentant les résultats:</a:t>
            </a:r>
            <a:endParaRPr/>
          </a:p>
          <a:p>
            <a:pPr indent="0" lvl="0" marL="0" rtl="0" algn="l">
              <a:lnSpc>
                <a:spcPct val="100000"/>
              </a:lnSpc>
              <a:spcBef>
                <a:spcPts val="0"/>
              </a:spcBef>
              <a:spcAft>
                <a:spcPts val="0"/>
              </a:spcAft>
              <a:buSzPts val="1100"/>
              <a:buNone/>
            </a:pPr>
            <a:r>
              <a:rPr lang="fr"/>
              <a:t>MAE sur les jeux train/val/test (3 way hold out)</a:t>
            </a:r>
            <a:endParaRPr/>
          </a:p>
          <a:p>
            <a:pPr indent="0" lvl="0" marL="0" rtl="0" algn="l">
              <a:lnSpc>
                <a:spcPct val="100000"/>
              </a:lnSpc>
              <a:spcBef>
                <a:spcPts val="0"/>
              </a:spcBef>
              <a:spcAft>
                <a:spcPts val="0"/>
              </a:spcAft>
              <a:buSzPts val="1100"/>
              <a:buNone/>
            </a:pPr>
            <a:r>
              <a:rPr lang="fr"/>
              <a:t>Effet de l’entraînement lors du transfert learning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4b969417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104b969417f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Epidémio:</a:t>
            </a:r>
            <a:endParaRPr/>
          </a:p>
          <a:p>
            <a:pPr indent="0" lvl="0" marL="0" rtl="0" algn="l">
              <a:lnSpc>
                <a:spcPct val="100000"/>
              </a:lnSpc>
              <a:spcBef>
                <a:spcPts val="0"/>
              </a:spcBef>
              <a:spcAft>
                <a:spcPts val="0"/>
              </a:spcAft>
              <a:buSzPts val="1100"/>
              <a:buNone/>
            </a:pPr>
            <a:r>
              <a:rPr lang="fr"/>
              <a:t>durée de survenu du cancer entre 10 et 15 ans donc lien entre infection HPV et cancer ORL peu clair</a:t>
            </a:r>
            <a:endParaRPr/>
          </a:p>
          <a:p>
            <a:pPr indent="0" lvl="0" marL="0" rtl="0" algn="l">
              <a:lnSpc>
                <a:spcPct val="100000"/>
              </a:lnSpc>
              <a:spcBef>
                <a:spcPts val="0"/>
              </a:spcBef>
              <a:spcAft>
                <a:spcPts val="0"/>
              </a:spcAft>
              <a:buSzPts val="1100"/>
              <a:buNone/>
            </a:pPr>
            <a:r>
              <a:rPr lang="fr"/>
              <a:t>Si les fondement biologique des cancers lié à HPV sont réellement différent de ceux lié à l’alcool et au tabac, des outils permettant de les distinguer peut permettre de moduler le traitement du patient</a:t>
            </a:r>
            <a:endParaRPr/>
          </a:p>
          <a:p>
            <a:pPr indent="0" lvl="0" marL="0" rtl="0" algn="l">
              <a:lnSpc>
                <a:spcPct val="100000"/>
              </a:lnSpc>
              <a:spcBef>
                <a:spcPts val="0"/>
              </a:spcBef>
              <a:spcAft>
                <a:spcPts val="0"/>
              </a:spcAft>
              <a:buSzPts val="1100"/>
              <a:buNone/>
            </a:pPr>
            <a:r>
              <a:rPr lang="fr"/>
              <a:t>Diagnostique/Recherche</a:t>
            </a:r>
            <a:endParaRPr/>
          </a:p>
          <a:p>
            <a:pPr indent="0" lvl="0" marL="0" rtl="0" algn="l">
              <a:lnSpc>
                <a:spcPct val="100000"/>
              </a:lnSpc>
              <a:spcBef>
                <a:spcPts val="0"/>
              </a:spcBef>
              <a:spcAft>
                <a:spcPts val="0"/>
              </a:spcAft>
              <a:buSzPts val="1100"/>
              <a:buNone/>
            </a:pPr>
            <a:r>
              <a:rPr lang="fr"/>
              <a:t>si on arrive à mettre en évidence des différences au niveau des tissus entre des personnes qui survivent et les autres on peut faire avancer la recherche dans une direction plutôt qu’un autre et peut être mieux prendre en charge le patient si en effet les cancers sont bien différenciés</a:t>
            </a:r>
            <a:endParaRPr/>
          </a:p>
          <a:p>
            <a:pPr indent="0" lvl="0" marL="0" rtl="0" algn="l">
              <a:lnSpc>
                <a:spcPct val="100000"/>
              </a:lnSpc>
              <a:spcBef>
                <a:spcPts val="0"/>
              </a:spcBef>
              <a:spcAft>
                <a:spcPts val="0"/>
              </a:spcAft>
              <a:buSzPts val="1100"/>
              <a:buNone/>
            </a:pPr>
            <a:r>
              <a:rPr lang="fr"/>
              <a:t>Santé publique:</a:t>
            </a:r>
            <a:endParaRPr/>
          </a:p>
          <a:p>
            <a:pPr indent="0" lvl="0" marL="0" rtl="0" algn="l">
              <a:lnSpc>
                <a:spcPct val="100000"/>
              </a:lnSpc>
              <a:spcBef>
                <a:spcPts val="0"/>
              </a:spcBef>
              <a:spcAft>
                <a:spcPts val="0"/>
              </a:spcAft>
              <a:buSzPts val="1100"/>
              <a:buNone/>
            </a:pPr>
            <a:r>
              <a:rPr lang="fr"/>
              <a:t>évident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0" Type="http://schemas.openxmlformats.org/officeDocument/2006/relationships/hyperlink" Target="https://www.fondation-arc.org/epidemium" TargetMode="External"/><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6.png"/><Relationship Id="rId9"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hyperlink" Target="https://app.jogl.io/program/epidemium3?tab=challenges" TargetMode="External"/><Relationship Id="rId7" Type="http://schemas.openxmlformats.org/officeDocument/2006/relationships/image" Target="../media/image19.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image" Target="../media/image42.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8.png"/><Relationship Id="rId8"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1" Type="http://schemas.openxmlformats.org/officeDocument/2006/relationships/image" Target="../media/image36.jpg"/><Relationship Id="rId10" Type="http://schemas.openxmlformats.org/officeDocument/2006/relationships/image" Target="../media/image38.jp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4.jpg"/><Relationship Id="rId9" Type="http://schemas.openxmlformats.org/officeDocument/2006/relationships/image" Target="../media/image35.jpg"/><Relationship Id="rId5" Type="http://schemas.openxmlformats.org/officeDocument/2006/relationships/image" Target="../media/image32.jpg"/><Relationship Id="rId6" Type="http://schemas.openxmlformats.org/officeDocument/2006/relationships/image" Target="../media/image39.jpg"/><Relationship Id="rId7" Type="http://schemas.openxmlformats.org/officeDocument/2006/relationships/image" Target="../media/image37.jpg"/><Relationship Id="rId8" Type="http://schemas.openxmlformats.org/officeDocument/2006/relationships/image" Target="../media/image3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0.png"/><Relationship Id="rId13" Type="http://schemas.openxmlformats.org/officeDocument/2006/relationships/image" Target="../media/image8.png"/><Relationship Id="rId12"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DAD2"/>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1720275" y="529539"/>
            <a:ext cx="5703600" cy="787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fr" sz="2000">
                <a:solidFill>
                  <a:srgbClr val="0E3449"/>
                </a:solidFill>
                <a:latin typeface="Inter"/>
                <a:ea typeface="Inter"/>
                <a:cs typeface="Inter"/>
                <a:sym typeface="Inter"/>
              </a:rPr>
              <a:t>Full Stack </a:t>
            </a:r>
            <a:r>
              <a:rPr lang="fr" sz="2000">
                <a:solidFill>
                  <a:srgbClr val="0E3449"/>
                </a:solidFill>
                <a:latin typeface="Inter"/>
                <a:ea typeface="Inter"/>
                <a:cs typeface="Inter"/>
                <a:sym typeface="Inter"/>
              </a:rPr>
              <a:t>Data Science Bootcamp</a:t>
            </a:r>
            <a:endParaRPr sz="2000">
              <a:solidFill>
                <a:srgbClr val="0E3449"/>
              </a:solidFill>
              <a:latin typeface="Inter"/>
              <a:ea typeface="Inter"/>
              <a:cs typeface="Inter"/>
              <a:sym typeface="Inter"/>
            </a:endParaRPr>
          </a:p>
          <a:p>
            <a:pPr indent="0" lvl="0" marL="0" rtl="0" algn="l">
              <a:lnSpc>
                <a:spcPct val="100000"/>
              </a:lnSpc>
              <a:spcBef>
                <a:spcPts val="0"/>
              </a:spcBef>
              <a:spcAft>
                <a:spcPts val="0"/>
              </a:spcAft>
              <a:buSzPts val="5200"/>
              <a:buNone/>
            </a:pPr>
            <a:r>
              <a:rPr lang="fr" sz="2000">
                <a:solidFill>
                  <a:srgbClr val="0E3449"/>
                </a:solidFill>
                <a:latin typeface="Inter"/>
                <a:ea typeface="Inter"/>
                <a:cs typeface="Inter"/>
                <a:sym typeface="Inter"/>
              </a:rPr>
              <a:t>dsmft-paris-14</a:t>
            </a:r>
            <a:endParaRPr sz="2000">
              <a:solidFill>
                <a:srgbClr val="0E3449"/>
              </a:solidFill>
              <a:latin typeface="Inter"/>
              <a:ea typeface="Inter"/>
              <a:cs typeface="Inter"/>
              <a:sym typeface="Inter"/>
            </a:endParaRPr>
          </a:p>
        </p:txBody>
      </p:sp>
      <p:sp>
        <p:nvSpPr>
          <p:cNvPr id="55" name="Google Shape;55;p13"/>
          <p:cNvSpPr txBox="1"/>
          <p:nvPr>
            <p:ph type="ctrTitle"/>
          </p:nvPr>
        </p:nvSpPr>
        <p:spPr>
          <a:xfrm>
            <a:off x="877589" y="2620668"/>
            <a:ext cx="5315100" cy="53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fr" sz="2500">
                <a:solidFill>
                  <a:srgbClr val="0E3449"/>
                </a:solidFill>
                <a:latin typeface="Inter"/>
                <a:ea typeface="Inter"/>
                <a:cs typeface="Inter"/>
                <a:sym typeface="Inter"/>
              </a:rPr>
              <a:t>Joseph Bitbol &amp; Nicolas Hegerle</a:t>
            </a:r>
            <a:endParaRPr sz="2500">
              <a:solidFill>
                <a:srgbClr val="0E3449"/>
              </a:solidFill>
              <a:latin typeface="Inter"/>
              <a:ea typeface="Inter"/>
              <a:cs typeface="Inter"/>
              <a:sym typeface="Inter"/>
            </a:endParaRPr>
          </a:p>
        </p:txBody>
      </p:sp>
      <p:pic>
        <p:nvPicPr>
          <p:cNvPr id="56" name="Google Shape;56;p13"/>
          <p:cNvPicPr preferRelativeResize="0"/>
          <p:nvPr/>
        </p:nvPicPr>
        <p:blipFill rotWithShape="1">
          <a:blip r:embed="rId3">
            <a:alphaModFix/>
          </a:blip>
          <a:srcRect b="0" l="0" r="0" t="0"/>
          <a:stretch/>
        </p:blipFill>
        <p:spPr>
          <a:xfrm>
            <a:off x="817238" y="543601"/>
            <a:ext cx="721025" cy="759375"/>
          </a:xfrm>
          <a:prstGeom prst="rect">
            <a:avLst/>
          </a:prstGeom>
          <a:noFill/>
          <a:ln>
            <a:noFill/>
          </a:ln>
        </p:spPr>
      </p:pic>
      <p:sp>
        <p:nvSpPr>
          <p:cNvPr id="57" name="Google Shape;57;p13"/>
          <p:cNvSpPr txBox="1"/>
          <p:nvPr>
            <p:ph type="ctrTitle"/>
          </p:nvPr>
        </p:nvSpPr>
        <p:spPr>
          <a:xfrm>
            <a:off x="844500" y="2039425"/>
            <a:ext cx="7236300" cy="61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fr" sz="3100">
                <a:solidFill>
                  <a:srgbClr val="0E3449"/>
                </a:solidFill>
                <a:latin typeface="Inter"/>
                <a:ea typeface="Inter"/>
                <a:cs typeface="Inter"/>
                <a:sym typeface="Inter"/>
              </a:rPr>
              <a:t>CANCER ORL ET</a:t>
            </a:r>
            <a:r>
              <a:rPr lang="fr" sz="3100">
                <a:solidFill>
                  <a:srgbClr val="0E3449"/>
                </a:solidFill>
                <a:latin typeface="Inter"/>
                <a:ea typeface="Inter"/>
                <a:cs typeface="Inter"/>
                <a:sym typeface="Inter"/>
              </a:rPr>
              <a:t> SURVIE DU PATIENT</a:t>
            </a:r>
            <a:endParaRPr sz="3100">
              <a:solidFill>
                <a:srgbClr val="0E3449"/>
              </a:solidFill>
              <a:latin typeface="Inter"/>
              <a:ea typeface="Inter"/>
              <a:cs typeface="Inter"/>
              <a:sym typeface="Inter"/>
            </a:endParaRPr>
          </a:p>
          <a:p>
            <a:pPr indent="0" lvl="0" marL="0" rtl="0" algn="l">
              <a:lnSpc>
                <a:spcPct val="100000"/>
              </a:lnSpc>
              <a:spcBef>
                <a:spcPts val="0"/>
              </a:spcBef>
              <a:spcAft>
                <a:spcPts val="0"/>
              </a:spcAft>
              <a:buSzPts val="5200"/>
              <a:buNone/>
            </a:pPr>
            <a:r>
              <a:rPr lang="fr" sz="3100">
                <a:solidFill>
                  <a:srgbClr val="0E3449"/>
                </a:solidFill>
                <a:latin typeface="Inter"/>
                <a:ea typeface="Inter"/>
                <a:cs typeface="Inter"/>
                <a:sym typeface="Inter"/>
              </a:rPr>
              <a:t>DEEP LEARNING EN ACTION</a:t>
            </a:r>
            <a:endParaRPr sz="3100">
              <a:solidFill>
                <a:srgbClr val="0E3449"/>
              </a:solidFill>
              <a:latin typeface="Inter"/>
              <a:ea typeface="Inter"/>
              <a:cs typeface="Inter"/>
              <a:sym typeface="Inter"/>
            </a:endParaRPr>
          </a:p>
        </p:txBody>
      </p:sp>
      <p:sp>
        <p:nvSpPr>
          <p:cNvPr id="58" name="Google Shape;58;p13"/>
          <p:cNvSpPr txBox="1"/>
          <p:nvPr>
            <p:ph type="ctrTitle"/>
          </p:nvPr>
        </p:nvSpPr>
        <p:spPr>
          <a:xfrm>
            <a:off x="844489" y="3157919"/>
            <a:ext cx="5315100" cy="533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fr" sz="2100">
                <a:solidFill>
                  <a:srgbClr val="0E3449"/>
                </a:solidFill>
                <a:latin typeface="Inter"/>
                <a:ea typeface="Inter"/>
                <a:cs typeface="Inter"/>
                <a:sym typeface="Inter"/>
              </a:rPr>
              <a:t>30 novembre 2021</a:t>
            </a:r>
            <a:endParaRPr sz="2100">
              <a:solidFill>
                <a:srgbClr val="0E3449"/>
              </a:solidFill>
              <a:latin typeface="Inter"/>
              <a:ea typeface="Inter"/>
              <a:cs typeface="Inter"/>
              <a:sym typeface="Inter"/>
            </a:endParaRPr>
          </a:p>
        </p:txBody>
      </p:sp>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grpSp>
        <p:nvGrpSpPr>
          <p:cNvPr id="60" name="Google Shape;60;p13"/>
          <p:cNvGrpSpPr/>
          <p:nvPr/>
        </p:nvGrpSpPr>
        <p:grpSpPr>
          <a:xfrm>
            <a:off x="7605862" y="447423"/>
            <a:ext cx="720900" cy="951732"/>
            <a:chOff x="7633100" y="488736"/>
            <a:chExt cx="720900" cy="951732"/>
          </a:xfrm>
        </p:grpSpPr>
        <p:grpSp>
          <p:nvGrpSpPr>
            <p:cNvPr id="61" name="Google Shape;61;p13"/>
            <p:cNvGrpSpPr/>
            <p:nvPr/>
          </p:nvGrpSpPr>
          <p:grpSpPr>
            <a:xfrm>
              <a:off x="7633100" y="488736"/>
              <a:ext cx="720000" cy="874500"/>
              <a:chOff x="7633100" y="530049"/>
              <a:chExt cx="720000" cy="874500"/>
            </a:xfrm>
          </p:grpSpPr>
          <p:sp>
            <p:nvSpPr>
              <p:cNvPr id="62" name="Google Shape;62;p13"/>
              <p:cNvSpPr/>
              <p:nvPr/>
            </p:nvSpPr>
            <p:spPr>
              <a:xfrm>
                <a:off x="7633100" y="530049"/>
                <a:ext cx="720000" cy="874500"/>
              </a:xfrm>
              <a:prstGeom prst="rect">
                <a:avLst/>
              </a:prstGeom>
              <a:solidFill>
                <a:srgbClr val="0E344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3"/>
              <p:cNvPicPr preferRelativeResize="0"/>
              <p:nvPr/>
            </p:nvPicPr>
            <p:blipFill>
              <a:blip r:embed="rId4">
                <a:alphaModFix/>
              </a:blip>
              <a:stretch>
                <a:fillRect/>
              </a:stretch>
            </p:blipFill>
            <p:spPr>
              <a:xfrm>
                <a:off x="7633130" y="530051"/>
                <a:ext cx="719950" cy="759470"/>
              </a:xfrm>
              <a:prstGeom prst="rect">
                <a:avLst/>
              </a:prstGeom>
              <a:noFill/>
              <a:ln>
                <a:noFill/>
              </a:ln>
            </p:spPr>
          </p:pic>
        </p:grpSp>
        <p:sp>
          <p:nvSpPr>
            <p:cNvPr id="64" name="Google Shape;64;p13"/>
            <p:cNvSpPr txBox="1"/>
            <p:nvPr/>
          </p:nvSpPr>
          <p:spPr>
            <a:xfrm>
              <a:off x="7633100" y="1147968"/>
              <a:ext cx="7209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700">
                  <a:solidFill>
                    <a:srgbClr val="00DBD0"/>
                  </a:solidFill>
                </a:rPr>
                <a:t>EPIDEMIUM</a:t>
              </a:r>
              <a:endParaRPr b="1" sz="700">
                <a:solidFill>
                  <a:srgbClr val="00DBD0"/>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Perspectives</a:t>
            </a:r>
            <a:endParaRPr b="0" i="0" sz="2500" u="none" cap="none" strike="noStrike">
              <a:solidFill>
                <a:srgbClr val="0E3449"/>
              </a:solidFill>
              <a:latin typeface="Inter"/>
              <a:ea typeface="Inter"/>
              <a:cs typeface="Inter"/>
              <a:sym typeface="Inter"/>
            </a:endParaRPr>
          </a:p>
        </p:txBody>
      </p:sp>
      <p:sp>
        <p:nvSpPr>
          <p:cNvPr id="236" name="Google Shape;236;p22"/>
          <p:cNvSpPr txBox="1"/>
          <p:nvPr>
            <p:ph idx="4294967295" type="ctrTitle"/>
          </p:nvPr>
        </p:nvSpPr>
        <p:spPr>
          <a:xfrm>
            <a:off x="897375" y="943111"/>
            <a:ext cx="7589400" cy="4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Améliorer les prédictions des modèles</a:t>
            </a:r>
            <a:endParaRPr sz="2000">
              <a:solidFill>
                <a:srgbClr val="4B5258"/>
              </a:solidFill>
              <a:latin typeface="Inter"/>
              <a:ea typeface="Inter"/>
              <a:cs typeface="Inter"/>
              <a:sym typeface="Inter"/>
            </a:endParaRPr>
          </a:p>
          <a:p>
            <a:pPr indent="45720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-réduction de l’erreur sur la valeur prédite</a:t>
            </a:r>
            <a:endParaRPr sz="1700">
              <a:solidFill>
                <a:srgbClr val="4B5258"/>
              </a:solidFill>
              <a:latin typeface="Inter"/>
              <a:ea typeface="Inter"/>
              <a:cs typeface="Inter"/>
              <a:sym typeface="Inter"/>
            </a:endParaRPr>
          </a:p>
        </p:txBody>
      </p:sp>
      <p:sp>
        <p:nvSpPr>
          <p:cNvPr id="237" name="Google Shape;237;p22"/>
          <p:cNvSpPr/>
          <p:nvPr/>
        </p:nvSpPr>
        <p:spPr>
          <a:xfrm rot="-355994">
            <a:off x="559836" y="118634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8" name="Google Shape;238;p22"/>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239" name="Google Shape;239;p22"/>
          <p:cNvSpPr txBox="1"/>
          <p:nvPr>
            <p:ph idx="4294967295" type="ctrTitle"/>
          </p:nvPr>
        </p:nvSpPr>
        <p:spPr>
          <a:xfrm>
            <a:off x="897375" y="1748951"/>
            <a:ext cx="73863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Approfondir l’analyse des résultats</a:t>
            </a:r>
            <a:endParaRPr sz="2000">
              <a:solidFill>
                <a:srgbClr val="4B5258"/>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	-compréhension des mécanismes cellulaire</a:t>
            </a:r>
            <a:endParaRPr sz="2000">
              <a:solidFill>
                <a:srgbClr val="4B5258"/>
              </a:solidFill>
              <a:latin typeface="Inter"/>
              <a:ea typeface="Inter"/>
              <a:cs typeface="Inter"/>
              <a:sym typeface="Inter"/>
            </a:endParaRPr>
          </a:p>
        </p:txBody>
      </p:sp>
      <p:sp>
        <p:nvSpPr>
          <p:cNvPr id="240" name="Google Shape;240;p22"/>
          <p:cNvSpPr/>
          <p:nvPr/>
        </p:nvSpPr>
        <p:spPr>
          <a:xfrm rot="-355994">
            <a:off x="559836" y="199218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2"/>
          <p:cNvSpPr txBox="1"/>
          <p:nvPr>
            <p:ph idx="4294967295" type="ctrTitle"/>
          </p:nvPr>
        </p:nvSpPr>
        <p:spPr>
          <a:xfrm>
            <a:off x="897375" y="2565393"/>
            <a:ext cx="7386300" cy="4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Intégrer les données tabulaires au modèle</a:t>
            </a:r>
            <a:endParaRPr sz="2000">
              <a:solidFill>
                <a:srgbClr val="4B5258"/>
              </a:solidFill>
              <a:latin typeface="Inter"/>
              <a:ea typeface="Inter"/>
              <a:cs typeface="Inter"/>
              <a:sym typeface="Inter"/>
            </a:endParaRPr>
          </a:p>
        </p:txBody>
      </p:sp>
      <p:sp>
        <p:nvSpPr>
          <p:cNvPr id="242" name="Google Shape;242;p22"/>
          <p:cNvSpPr/>
          <p:nvPr/>
        </p:nvSpPr>
        <p:spPr>
          <a:xfrm rot="-355994">
            <a:off x="559836" y="2808629"/>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2"/>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 2. Données</a:t>
            </a:r>
            <a:r>
              <a:rPr b="1" lang="fr" sz="1300">
                <a:solidFill>
                  <a:srgbClr val="015955"/>
                </a:solidFill>
                <a:latin typeface="Inter"/>
                <a:ea typeface="Inter"/>
                <a:cs typeface="Inter"/>
                <a:sym typeface="Inter"/>
              </a:rPr>
              <a:t> </a:t>
            </a:r>
            <a:r>
              <a:rPr b="1" lang="fr" sz="1300">
                <a:solidFill>
                  <a:srgbClr val="E8F4FF"/>
                </a:solidFill>
                <a:latin typeface="Inter"/>
                <a:ea typeface="Inter"/>
                <a:cs typeface="Inter"/>
                <a:sym typeface="Inter"/>
              </a:rPr>
              <a:t>| 3. Deep learning</a:t>
            </a:r>
            <a:r>
              <a:rPr b="1" lang="fr" sz="1300">
                <a:solidFill>
                  <a:srgbClr val="015955"/>
                </a:solidFill>
                <a:latin typeface="Inter"/>
                <a:ea typeface="Inter"/>
                <a:cs typeface="Inter"/>
                <a:sym typeface="Inter"/>
              </a:rPr>
              <a:t> |</a:t>
            </a:r>
            <a:r>
              <a:rPr b="1" lang="fr" sz="1300">
                <a:solidFill>
                  <a:srgbClr val="E8F4FF"/>
                </a:solidFill>
                <a:latin typeface="Inter"/>
                <a:ea typeface="Inter"/>
                <a:cs typeface="Inter"/>
                <a:sym typeface="Inter"/>
              </a:rPr>
              <a:t> </a:t>
            </a:r>
            <a:r>
              <a:rPr b="1" lang="fr" sz="1300">
                <a:solidFill>
                  <a:srgbClr val="015955"/>
                </a:solidFill>
                <a:latin typeface="Inter"/>
                <a:ea typeface="Inter"/>
                <a:cs typeface="Inter"/>
                <a:sym typeface="Inter"/>
              </a:rPr>
              <a:t>4. Perspectives |</a:t>
            </a:r>
            <a:endParaRPr b="1" sz="1300">
              <a:solidFill>
                <a:srgbClr val="015955"/>
              </a:solidFill>
              <a:latin typeface="Inter"/>
              <a:ea typeface="Inter"/>
              <a:cs typeface="Inter"/>
              <a:sym typeface="Inter"/>
            </a:endParaRPr>
          </a:p>
        </p:txBody>
      </p:sp>
      <p:sp>
        <p:nvSpPr>
          <p:cNvPr id="244" name="Google Shape;244;p22"/>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245" name="Google Shape;245;p22"/>
          <p:cNvSpPr txBox="1"/>
          <p:nvPr>
            <p:ph idx="4294967295" type="ctrTitle"/>
          </p:nvPr>
        </p:nvSpPr>
        <p:spPr>
          <a:xfrm>
            <a:off x="897375" y="3235425"/>
            <a:ext cx="7386300" cy="9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Poster les prédictions pour avoir un score au leader board Dataiku</a:t>
            </a:r>
            <a:endParaRPr sz="1700">
              <a:solidFill>
                <a:srgbClr val="4B5258"/>
              </a:solidFill>
              <a:latin typeface="Inter"/>
              <a:ea typeface="Inter"/>
              <a:cs typeface="Inter"/>
              <a:sym typeface="Inter"/>
            </a:endParaRPr>
          </a:p>
        </p:txBody>
      </p:sp>
      <p:sp>
        <p:nvSpPr>
          <p:cNvPr id="246" name="Google Shape;246;p22"/>
          <p:cNvSpPr/>
          <p:nvPr/>
        </p:nvSpPr>
        <p:spPr>
          <a:xfrm rot="-355994">
            <a:off x="559836" y="347866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BD0"/>
        </a:solidFill>
      </p:bgPr>
    </p:bg>
    <p:spTree>
      <p:nvGrpSpPr>
        <p:cNvPr id="250" name="Shape 250"/>
        <p:cNvGrpSpPr/>
        <p:nvPr/>
      </p:nvGrpSpPr>
      <p:grpSpPr>
        <a:xfrm>
          <a:off x="0" y="0"/>
          <a:ext cx="0" cy="0"/>
          <a:chOff x="0" y="0"/>
          <a:chExt cx="0" cy="0"/>
        </a:xfrm>
      </p:grpSpPr>
      <p:sp>
        <p:nvSpPr>
          <p:cNvPr id="251" name="Google Shape;251;p23"/>
          <p:cNvSpPr txBox="1"/>
          <p:nvPr>
            <p:ph idx="4294967295" type="ctrTitle"/>
          </p:nvPr>
        </p:nvSpPr>
        <p:spPr>
          <a:xfrm>
            <a:off x="1089727" y="1970768"/>
            <a:ext cx="5315100" cy="69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1" i="0" lang="fr" sz="5600" u="none" cap="none" strike="noStrike">
                <a:solidFill>
                  <a:srgbClr val="0E3449"/>
                </a:solidFill>
                <a:latin typeface="Inter"/>
                <a:ea typeface="Inter"/>
                <a:cs typeface="Inter"/>
                <a:sym typeface="Inter"/>
              </a:rPr>
              <a:t>Merci à tous, </a:t>
            </a:r>
            <a:endParaRPr b="1" i="0" sz="5600" u="none" cap="none" strike="noStrike">
              <a:solidFill>
                <a:srgbClr val="0E3449"/>
              </a:solidFill>
              <a:latin typeface="Inter"/>
              <a:ea typeface="Inter"/>
              <a:cs typeface="Inter"/>
              <a:sym typeface="Inter"/>
            </a:endParaRPr>
          </a:p>
        </p:txBody>
      </p:sp>
      <p:pic>
        <p:nvPicPr>
          <p:cNvPr id="252" name="Google Shape;252;p23"/>
          <p:cNvPicPr preferRelativeResize="0"/>
          <p:nvPr/>
        </p:nvPicPr>
        <p:blipFill rotWithShape="1">
          <a:blip r:embed="rId3">
            <a:alphaModFix/>
          </a:blip>
          <a:srcRect b="0" l="0" r="0" t="0"/>
          <a:stretch/>
        </p:blipFill>
        <p:spPr>
          <a:xfrm>
            <a:off x="3918625" y="3006625"/>
            <a:ext cx="4599299" cy="2136876"/>
          </a:xfrm>
          <a:prstGeom prst="rect">
            <a:avLst/>
          </a:prstGeom>
          <a:noFill/>
          <a:ln>
            <a:noFill/>
          </a:ln>
        </p:spPr>
      </p:pic>
      <p:sp>
        <p:nvSpPr>
          <p:cNvPr id="253" name="Google Shape;253;p23"/>
          <p:cNvSpPr txBox="1"/>
          <p:nvPr>
            <p:ph idx="4294967295" type="ctrTitle"/>
          </p:nvPr>
        </p:nvSpPr>
        <p:spPr>
          <a:xfrm>
            <a:off x="1128891" y="2834643"/>
            <a:ext cx="5315100" cy="69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b="0" i="0" lang="fr" sz="2400" u="none" cap="none" strike="noStrike">
                <a:solidFill>
                  <a:srgbClr val="0E3449"/>
                </a:solidFill>
                <a:latin typeface="Inter"/>
                <a:ea typeface="Inter"/>
                <a:cs typeface="Inter"/>
                <a:sym typeface="Inter"/>
              </a:rPr>
              <a:t>à bientôt ! </a:t>
            </a:r>
            <a:endParaRPr b="0" i="0" sz="2400" u="none" cap="none" strike="noStrike">
              <a:solidFill>
                <a:srgbClr val="0E3449"/>
              </a:solidFill>
              <a:latin typeface="Inter"/>
              <a:ea typeface="Inter"/>
              <a:cs typeface="Inter"/>
              <a:sym typeface="Inter"/>
            </a:endParaRPr>
          </a:p>
        </p:txBody>
      </p:sp>
      <p:pic>
        <p:nvPicPr>
          <p:cNvPr id="254" name="Google Shape;254;p23"/>
          <p:cNvPicPr preferRelativeResize="0"/>
          <p:nvPr/>
        </p:nvPicPr>
        <p:blipFill rotWithShape="1">
          <a:blip r:embed="rId4">
            <a:alphaModFix/>
          </a:blip>
          <a:srcRect b="0" l="0" r="0" t="0"/>
          <a:stretch/>
        </p:blipFill>
        <p:spPr>
          <a:xfrm>
            <a:off x="1232375" y="915775"/>
            <a:ext cx="797425" cy="839825"/>
          </a:xfrm>
          <a:prstGeom prst="rect">
            <a:avLst/>
          </a:prstGeom>
          <a:noFill/>
          <a:ln>
            <a:noFill/>
          </a:ln>
        </p:spPr>
      </p:pic>
      <p:sp>
        <p:nvSpPr>
          <p:cNvPr id="255" name="Google Shape;25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4"/>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261" name="Google Shape;261;p24"/>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015955"/>
                </a:solidFill>
                <a:latin typeface="Inter"/>
                <a:ea typeface="Inter"/>
                <a:cs typeface="Inter"/>
                <a:sym typeface="Inter"/>
              </a:rPr>
              <a:t>| 1. Contexte et enjeux |</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2. Données | 3. Deep learning  | 4. Perspectives |</a:t>
            </a:r>
            <a:endParaRPr b="1" sz="1300">
              <a:solidFill>
                <a:srgbClr val="E8F4FF"/>
              </a:solidFill>
              <a:latin typeface="Inter"/>
              <a:ea typeface="Inter"/>
              <a:cs typeface="Inter"/>
              <a:sym typeface="Inter"/>
            </a:endParaRPr>
          </a:p>
        </p:txBody>
      </p:sp>
      <p:pic>
        <p:nvPicPr>
          <p:cNvPr id="262" name="Google Shape;262;p24"/>
          <p:cNvPicPr preferRelativeResize="0"/>
          <p:nvPr/>
        </p:nvPicPr>
        <p:blipFill>
          <a:blip r:embed="rId4">
            <a:alphaModFix/>
          </a:blip>
          <a:stretch>
            <a:fillRect/>
          </a:stretch>
        </p:blipFill>
        <p:spPr>
          <a:xfrm>
            <a:off x="2497874" y="171525"/>
            <a:ext cx="4263125" cy="1553900"/>
          </a:xfrm>
          <a:prstGeom prst="rect">
            <a:avLst/>
          </a:prstGeom>
          <a:noFill/>
          <a:ln>
            <a:noFill/>
          </a:ln>
        </p:spPr>
      </p:pic>
      <p:pic>
        <p:nvPicPr>
          <p:cNvPr id="263" name="Google Shape;263;p24"/>
          <p:cNvPicPr preferRelativeResize="0"/>
          <p:nvPr/>
        </p:nvPicPr>
        <p:blipFill>
          <a:blip r:embed="rId5">
            <a:alphaModFix/>
          </a:blip>
          <a:stretch>
            <a:fillRect/>
          </a:stretch>
        </p:blipFill>
        <p:spPr>
          <a:xfrm>
            <a:off x="4922575" y="1793300"/>
            <a:ext cx="1838425" cy="2429775"/>
          </a:xfrm>
          <a:prstGeom prst="rect">
            <a:avLst/>
          </a:prstGeom>
          <a:noFill/>
          <a:ln>
            <a:noFill/>
          </a:ln>
        </p:spPr>
      </p:pic>
      <p:sp>
        <p:nvSpPr>
          <p:cNvPr id="264" name="Google Shape;264;p24"/>
          <p:cNvSpPr txBox="1"/>
          <p:nvPr/>
        </p:nvSpPr>
        <p:spPr>
          <a:xfrm>
            <a:off x="4841349" y="4141871"/>
            <a:ext cx="2063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500" u="sng">
                <a:solidFill>
                  <a:schemeClr val="hlink"/>
                </a:solidFill>
                <a:hlinkClick r:id="rId6"/>
              </a:rPr>
              <a:t>https://app.jogl.io/program/epidemium3?tab=challenges</a:t>
            </a:r>
            <a:r>
              <a:rPr lang="fr" sz="500"/>
              <a:t> </a:t>
            </a:r>
            <a:endParaRPr sz="500"/>
          </a:p>
        </p:txBody>
      </p:sp>
      <p:pic>
        <p:nvPicPr>
          <p:cNvPr id="265" name="Google Shape;265;p24"/>
          <p:cNvPicPr preferRelativeResize="0"/>
          <p:nvPr/>
        </p:nvPicPr>
        <p:blipFill rotWithShape="1">
          <a:blip r:embed="rId7">
            <a:alphaModFix/>
          </a:blip>
          <a:srcRect b="8633" l="4959" r="4697" t="16031"/>
          <a:stretch/>
        </p:blipFill>
        <p:spPr>
          <a:xfrm>
            <a:off x="2497875" y="1960550"/>
            <a:ext cx="2070689" cy="588775"/>
          </a:xfrm>
          <a:prstGeom prst="rect">
            <a:avLst/>
          </a:prstGeom>
          <a:noFill/>
          <a:ln>
            <a:noFill/>
          </a:ln>
        </p:spPr>
      </p:pic>
      <p:pic>
        <p:nvPicPr>
          <p:cNvPr id="266" name="Google Shape;266;p24"/>
          <p:cNvPicPr preferRelativeResize="0"/>
          <p:nvPr/>
        </p:nvPicPr>
        <p:blipFill rotWithShape="1">
          <a:blip r:embed="rId8">
            <a:alphaModFix/>
          </a:blip>
          <a:srcRect b="25262" l="0" r="0" t="25183"/>
          <a:stretch/>
        </p:blipFill>
        <p:spPr>
          <a:xfrm>
            <a:off x="2937225" y="2694475"/>
            <a:ext cx="1266152" cy="627425"/>
          </a:xfrm>
          <a:prstGeom prst="rect">
            <a:avLst/>
          </a:prstGeom>
          <a:noFill/>
          <a:ln>
            <a:noFill/>
          </a:ln>
        </p:spPr>
      </p:pic>
      <p:pic>
        <p:nvPicPr>
          <p:cNvPr id="267" name="Google Shape;267;p24"/>
          <p:cNvPicPr preferRelativeResize="0"/>
          <p:nvPr/>
        </p:nvPicPr>
        <p:blipFill>
          <a:blip r:embed="rId9">
            <a:alphaModFix/>
          </a:blip>
          <a:stretch>
            <a:fillRect/>
          </a:stretch>
        </p:blipFill>
        <p:spPr>
          <a:xfrm>
            <a:off x="2497875" y="3634300"/>
            <a:ext cx="2234775" cy="588775"/>
          </a:xfrm>
          <a:prstGeom prst="rect">
            <a:avLst/>
          </a:prstGeom>
          <a:noFill/>
          <a:ln>
            <a:noFill/>
          </a:ln>
        </p:spPr>
      </p:pic>
      <p:sp>
        <p:nvSpPr>
          <p:cNvPr id="268" name="Google Shape;268;p24"/>
          <p:cNvSpPr txBox="1"/>
          <p:nvPr/>
        </p:nvSpPr>
        <p:spPr>
          <a:xfrm>
            <a:off x="2421892" y="1631050"/>
            <a:ext cx="13740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500" u="sng">
                <a:solidFill>
                  <a:schemeClr val="hlink"/>
                </a:solidFill>
                <a:hlinkClick r:id="rId10"/>
              </a:rPr>
              <a:t>https://www.fondation-arc.org/epidemium</a:t>
            </a:r>
            <a:r>
              <a:rPr lang="fr" sz="500"/>
              <a:t> </a:t>
            </a:r>
            <a:endParaRPr sz="500"/>
          </a:p>
        </p:txBody>
      </p:sp>
      <p:sp>
        <p:nvSpPr>
          <p:cNvPr id="269" name="Google Shape;269;p24"/>
          <p:cNvSpPr txBox="1"/>
          <p:nvPr>
            <p:ph idx="12" type="sldNum"/>
          </p:nvPr>
        </p:nvSpPr>
        <p:spPr>
          <a:xfrm>
            <a:off x="8472458" y="4826105"/>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273" name="Shape 273"/>
        <p:cNvGrpSpPr/>
        <p:nvPr/>
      </p:nvGrpSpPr>
      <p:grpSpPr>
        <a:xfrm>
          <a:off x="0" y="0"/>
          <a:ext cx="0" cy="0"/>
          <a:chOff x="0" y="0"/>
          <a:chExt cx="0" cy="0"/>
        </a:xfrm>
      </p:grpSpPr>
      <p:pic>
        <p:nvPicPr>
          <p:cNvPr id="274" name="Google Shape;274;p25"/>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pic>
        <p:nvPicPr>
          <p:cNvPr id="275" name="Google Shape;275;p25"/>
          <p:cNvPicPr preferRelativeResize="0"/>
          <p:nvPr/>
        </p:nvPicPr>
        <p:blipFill>
          <a:blip r:embed="rId4">
            <a:alphaModFix/>
          </a:blip>
          <a:stretch>
            <a:fillRect/>
          </a:stretch>
        </p:blipFill>
        <p:spPr>
          <a:xfrm>
            <a:off x="98250" y="1109959"/>
            <a:ext cx="899975" cy="899975"/>
          </a:xfrm>
          <a:prstGeom prst="rect">
            <a:avLst/>
          </a:prstGeom>
          <a:noFill/>
          <a:ln>
            <a:noFill/>
          </a:ln>
        </p:spPr>
      </p:pic>
      <p:pic>
        <p:nvPicPr>
          <p:cNvPr id="276" name="Google Shape;276;p25"/>
          <p:cNvPicPr preferRelativeResize="0"/>
          <p:nvPr/>
        </p:nvPicPr>
        <p:blipFill rotWithShape="1">
          <a:blip r:embed="rId5">
            <a:alphaModFix/>
          </a:blip>
          <a:srcRect b="12818" l="16447" r="16393" t="12347"/>
          <a:stretch/>
        </p:blipFill>
        <p:spPr>
          <a:xfrm>
            <a:off x="1306669" y="1080969"/>
            <a:ext cx="403200" cy="453600"/>
          </a:xfrm>
          <a:prstGeom prst="rect">
            <a:avLst/>
          </a:prstGeom>
          <a:noFill/>
          <a:ln>
            <a:noFill/>
          </a:ln>
        </p:spPr>
      </p:pic>
      <p:pic>
        <p:nvPicPr>
          <p:cNvPr id="277" name="Google Shape;277;p25"/>
          <p:cNvPicPr preferRelativeResize="0"/>
          <p:nvPr/>
        </p:nvPicPr>
        <p:blipFill rotWithShape="1">
          <a:blip r:embed="rId5">
            <a:alphaModFix/>
          </a:blip>
          <a:srcRect b="12818" l="16447" r="16393" t="12347"/>
          <a:stretch/>
        </p:blipFill>
        <p:spPr>
          <a:xfrm>
            <a:off x="1306669" y="1602162"/>
            <a:ext cx="403200" cy="453600"/>
          </a:xfrm>
          <a:prstGeom prst="rect">
            <a:avLst/>
          </a:prstGeom>
          <a:noFill/>
          <a:ln>
            <a:noFill/>
          </a:ln>
        </p:spPr>
      </p:pic>
      <p:pic>
        <p:nvPicPr>
          <p:cNvPr id="278" name="Google Shape;278;p25"/>
          <p:cNvPicPr preferRelativeResize="0"/>
          <p:nvPr/>
        </p:nvPicPr>
        <p:blipFill rotWithShape="1">
          <a:blip r:embed="rId6">
            <a:alphaModFix/>
          </a:blip>
          <a:srcRect b="0" l="10283" r="9562" t="0"/>
          <a:stretch/>
        </p:blipFill>
        <p:spPr>
          <a:xfrm>
            <a:off x="538987" y="2153637"/>
            <a:ext cx="404813" cy="454922"/>
          </a:xfrm>
          <a:prstGeom prst="rect">
            <a:avLst/>
          </a:prstGeom>
          <a:noFill/>
          <a:ln>
            <a:noFill/>
          </a:ln>
        </p:spPr>
      </p:pic>
      <p:sp>
        <p:nvSpPr>
          <p:cNvPr id="279" name="Google Shape;279;p25"/>
          <p:cNvSpPr txBox="1"/>
          <p:nvPr/>
        </p:nvSpPr>
        <p:spPr>
          <a:xfrm>
            <a:off x="1773475" y="1030725"/>
            <a:ext cx="146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015955"/>
                </a:solidFill>
              </a:rPr>
              <a:t>Train set</a:t>
            </a:r>
            <a:endParaRPr>
              <a:solidFill>
                <a:srgbClr val="015955"/>
              </a:solidFill>
            </a:endParaRPr>
          </a:p>
          <a:p>
            <a:pPr indent="0" lvl="0" marL="0" rtl="0" algn="l">
              <a:spcBef>
                <a:spcPts val="0"/>
              </a:spcBef>
              <a:spcAft>
                <a:spcPts val="0"/>
              </a:spcAft>
              <a:buNone/>
            </a:pPr>
            <a:r>
              <a:rPr lang="fr" sz="1000">
                <a:solidFill>
                  <a:srgbClr val="015955"/>
                </a:solidFill>
              </a:rPr>
              <a:t>(</a:t>
            </a:r>
            <a:r>
              <a:rPr i="1" lang="fr" sz="1000">
                <a:solidFill>
                  <a:srgbClr val="015955"/>
                </a:solidFill>
              </a:rPr>
              <a:t>patient_id, gender</a:t>
            </a:r>
            <a:r>
              <a:rPr lang="fr" sz="1000">
                <a:solidFill>
                  <a:srgbClr val="015955"/>
                </a:solidFill>
              </a:rPr>
              <a:t>…)</a:t>
            </a:r>
            <a:endParaRPr sz="1000">
              <a:solidFill>
                <a:srgbClr val="015955"/>
              </a:solidFill>
            </a:endParaRPr>
          </a:p>
        </p:txBody>
      </p:sp>
      <p:sp>
        <p:nvSpPr>
          <p:cNvPr id="280" name="Google Shape;280;p25"/>
          <p:cNvSpPr txBox="1"/>
          <p:nvPr/>
        </p:nvSpPr>
        <p:spPr>
          <a:xfrm>
            <a:off x="1773475" y="1551900"/>
            <a:ext cx="1462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015955"/>
                </a:solidFill>
              </a:rPr>
              <a:t>Test set</a:t>
            </a:r>
            <a:endParaRPr>
              <a:solidFill>
                <a:srgbClr val="015955"/>
              </a:solidFill>
            </a:endParaRPr>
          </a:p>
          <a:p>
            <a:pPr indent="0" lvl="0" marL="0" rtl="0" algn="l">
              <a:spcBef>
                <a:spcPts val="0"/>
              </a:spcBef>
              <a:spcAft>
                <a:spcPts val="0"/>
              </a:spcAft>
              <a:buNone/>
            </a:pPr>
            <a:r>
              <a:rPr lang="fr" sz="1000">
                <a:solidFill>
                  <a:srgbClr val="015955"/>
                </a:solidFill>
              </a:rPr>
              <a:t>(</a:t>
            </a:r>
            <a:r>
              <a:rPr i="1" lang="fr" sz="1000">
                <a:solidFill>
                  <a:srgbClr val="015955"/>
                </a:solidFill>
              </a:rPr>
              <a:t>patient_id, gender</a:t>
            </a:r>
            <a:r>
              <a:rPr lang="fr" sz="1000">
                <a:solidFill>
                  <a:srgbClr val="015955"/>
                </a:solidFill>
              </a:rPr>
              <a:t>…)</a:t>
            </a:r>
            <a:endParaRPr sz="1000">
              <a:solidFill>
                <a:srgbClr val="015955"/>
              </a:solidFill>
            </a:endParaRPr>
          </a:p>
        </p:txBody>
      </p:sp>
      <p:pic>
        <p:nvPicPr>
          <p:cNvPr id="281" name="Google Shape;281;p25"/>
          <p:cNvPicPr preferRelativeResize="0"/>
          <p:nvPr/>
        </p:nvPicPr>
        <p:blipFill rotWithShape="1">
          <a:blip r:embed="rId6">
            <a:alphaModFix/>
          </a:blip>
          <a:srcRect b="0" l="10283" r="9562" t="0"/>
          <a:stretch/>
        </p:blipFill>
        <p:spPr>
          <a:xfrm>
            <a:off x="93500" y="2674533"/>
            <a:ext cx="404813" cy="454922"/>
          </a:xfrm>
          <a:prstGeom prst="rect">
            <a:avLst/>
          </a:prstGeom>
          <a:noFill/>
          <a:ln>
            <a:noFill/>
          </a:ln>
        </p:spPr>
      </p:pic>
      <p:pic>
        <p:nvPicPr>
          <p:cNvPr id="282" name="Google Shape;282;p25"/>
          <p:cNvPicPr preferRelativeResize="0"/>
          <p:nvPr/>
        </p:nvPicPr>
        <p:blipFill rotWithShape="1">
          <a:blip r:embed="rId6">
            <a:alphaModFix/>
          </a:blip>
          <a:srcRect b="0" l="10283" r="9562" t="0"/>
          <a:stretch/>
        </p:blipFill>
        <p:spPr>
          <a:xfrm>
            <a:off x="93500" y="2153637"/>
            <a:ext cx="404813" cy="454922"/>
          </a:xfrm>
          <a:prstGeom prst="rect">
            <a:avLst/>
          </a:prstGeom>
          <a:noFill/>
          <a:ln>
            <a:noFill/>
          </a:ln>
        </p:spPr>
      </p:pic>
      <p:pic>
        <p:nvPicPr>
          <p:cNvPr id="283" name="Google Shape;283;p25"/>
          <p:cNvPicPr preferRelativeResize="0"/>
          <p:nvPr/>
        </p:nvPicPr>
        <p:blipFill rotWithShape="1">
          <a:blip r:embed="rId6">
            <a:alphaModFix/>
          </a:blip>
          <a:srcRect b="0" l="10283" r="9562" t="0"/>
          <a:stretch/>
        </p:blipFill>
        <p:spPr>
          <a:xfrm>
            <a:off x="538987" y="3195430"/>
            <a:ext cx="404813" cy="454922"/>
          </a:xfrm>
          <a:prstGeom prst="rect">
            <a:avLst/>
          </a:prstGeom>
          <a:noFill/>
          <a:ln>
            <a:noFill/>
          </a:ln>
        </p:spPr>
      </p:pic>
      <p:pic>
        <p:nvPicPr>
          <p:cNvPr id="284" name="Google Shape;284;p25"/>
          <p:cNvPicPr preferRelativeResize="0"/>
          <p:nvPr/>
        </p:nvPicPr>
        <p:blipFill rotWithShape="1">
          <a:blip r:embed="rId6">
            <a:alphaModFix/>
          </a:blip>
          <a:srcRect b="0" l="10283" r="9562" t="0"/>
          <a:stretch/>
        </p:blipFill>
        <p:spPr>
          <a:xfrm>
            <a:off x="538987" y="2674533"/>
            <a:ext cx="404813" cy="454922"/>
          </a:xfrm>
          <a:prstGeom prst="rect">
            <a:avLst/>
          </a:prstGeom>
          <a:noFill/>
          <a:ln>
            <a:noFill/>
          </a:ln>
        </p:spPr>
      </p:pic>
      <p:pic>
        <p:nvPicPr>
          <p:cNvPr id="285" name="Google Shape;285;p25"/>
          <p:cNvPicPr preferRelativeResize="0"/>
          <p:nvPr/>
        </p:nvPicPr>
        <p:blipFill rotWithShape="1">
          <a:blip r:embed="rId6">
            <a:alphaModFix/>
          </a:blip>
          <a:srcRect b="0" l="10283" r="9562" t="0"/>
          <a:stretch/>
        </p:blipFill>
        <p:spPr>
          <a:xfrm>
            <a:off x="93500" y="3195430"/>
            <a:ext cx="404813" cy="454922"/>
          </a:xfrm>
          <a:prstGeom prst="rect">
            <a:avLst/>
          </a:prstGeom>
          <a:noFill/>
          <a:ln>
            <a:noFill/>
          </a:ln>
        </p:spPr>
      </p:pic>
      <p:sp>
        <p:nvSpPr>
          <p:cNvPr id="286" name="Google Shape;286;p25"/>
          <p:cNvSpPr/>
          <p:nvPr/>
        </p:nvSpPr>
        <p:spPr>
          <a:xfrm>
            <a:off x="994300" y="2153639"/>
            <a:ext cx="177900" cy="14967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txBox="1"/>
          <p:nvPr/>
        </p:nvSpPr>
        <p:spPr>
          <a:xfrm>
            <a:off x="1138925" y="2436275"/>
            <a:ext cx="2414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rgbClr val="015955"/>
                </a:solidFill>
              </a:rPr>
              <a:t>6 dossiers d’images</a:t>
            </a:r>
            <a:endParaRPr sz="1200">
              <a:solidFill>
                <a:srgbClr val="015955"/>
              </a:solidFill>
            </a:endParaRPr>
          </a:p>
          <a:p>
            <a:pPr indent="0" lvl="0" marL="0" rtl="0" algn="l">
              <a:spcBef>
                <a:spcPts val="0"/>
              </a:spcBef>
              <a:spcAft>
                <a:spcPts val="0"/>
              </a:spcAft>
              <a:buNone/>
            </a:pPr>
            <a:r>
              <a:rPr lang="fr" sz="1200">
                <a:solidFill>
                  <a:srgbClr val="015955"/>
                </a:solidFill>
              </a:rPr>
              <a:t>1 dossier = 1 marqueur</a:t>
            </a:r>
            <a:endParaRPr sz="1200">
              <a:solidFill>
                <a:srgbClr val="015955"/>
              </a:solidFill>
            </a:endParaRPr>
          </a:p>
          <a:p>
            <a:pPr indent="0" lvl="0" marL="0" rtl="0" algn="l">
              <a:spcBef>
                <a:spcPts val="0"/>
              </a:spcBef>
              <a:spcAft>
                <a:spcPts val="0"/>
              </a:spcAft>
              <a:buNone/>
            </a:pPr>
            <a:r>
              <a:rPr lang="fr" sz="1200">
                <a:solidFill>
                  <a:srgbClr val="015955"/>
                </a:solidFill>
              </a:rPr>
              <a:t>Train/Test mélangés</a:t>
            </a:r>
            <a:endParaRPr sz="1200">
              <a:solidFill>
                <a:srgbClr val="015955"/>
              </a:solidFill>
            </a:endParaRPr>
          </a:p>
          <a:p>
            <a:pPr indent="0" lvl="0" marL="0" rtl="0" algn="l">
              <a:spcBef>
                <a:spcPts val="0"/>
              </a:spcBef>
              <a:spcAft>
                <a:spcPts val="0"/>
              </a:spcAft>
              <a:buNone/>
            </a:pPr>
            <a:r>
              <a:rPr lang="fr" sz="1200">
                <a:solidFill>
                  <a:srgbClr val="015955"/>
                </a:solidFill>
              </a:rPr>
              <a:t>noms fichier en  </a:t>
            </a:r>
            <a:r>
              <a:rPr i="1" lang="fr" sz="1200">
                <a:solidFill>
                  <a:srgbClr val="015955"/>
                </a:solidFill>
              </a:rPr>
              <a:t>“patient_id_.jpg”</a:t>
            </a:r>
            <a:endParaRPr i="1" sz="1200">
              <a:solidFill>
                <a:srgbClr val="015955"/>
              </a:solidFill>
            </a:endParaRPr>
          </a:p>
        </p:txBody>
      </p:sp>
      <p:sp>
        <p:nvSpPr>
          <p:cNvPr id="288" name="Google Shape;288;p25"/>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‘ETL’</a:t>
            </a:r>
            <a:endParaRPr b="0" i="0" sz="2500" u="none" cap="none" strike="noStrike">
              <a:solidFill>
                <a:srgbClr val="0E3449"/>
              </a:solidFill>
              <a:latin typeface="Inter"/>
              <a:ea typeface="Inter"/>
              <a:cs typeface="Inter"/>
              <a:sym typeface="Inter"/>
            </a:endParaRPr>
          </a:p>
        </p:txBody>
      </p:sp>
      <p:grpSp>
        <p:nvGrpSpPr>
          <p:cNvPr id="289" name="Google Shape;289;p25"/>
          <p:cNvGrpSpPr/>
          <p:nvPr/>
        </p:nvGrpSpPr>
        <p:grpSpPr>
          <a:xfrm>
            <a:off x="7017413" y="693773"/>
            <a:ext cx="1157100" cy="1350377"/>
            <a:chOff x="6384175" y="693773"/>
            <a:chExt cx="1157100" cy="1350377"/>
          </a:xfrm>
        </p:grpSpPr>
        <p:grpSp>
          <p:nvGrpSpPr>
            <p:cNvPr id="290" name="Google Shape;290;p25"/>
            <p:cNvGrpSpPr/>
            <p:nvPr/>
          </p:nvGrpSpPr>
          <p:grpSpPr>
            <a:xfrm>
              <a:off x="6384175" y="693773"/>
              <a:ext cx="1157100" cy="950177"/>
              <a:chOff x="5005800" y="2616523"/>
              <a:chExt cx="1157100" cy="950177"/>
            </a:xfrm>
          </p:grpSpPr>
          <p:sp>
            <p:nvSpPr>
              <p:cNvPr id="291" name="Google Shape;291;p25"/>
              <p:cNvSpPr/>
              <p:nvPr/>
            </p:nvSpPr>
            <p:spPr>
              <a:xfrm>
                <a:off x="5005800" y="2788800"/>
                <a:ext cx="1080900" cy="777900"/>
              </a:xfrm>
              <a:prstGeom prst="roundRect">
                <a:avLst>
                  <a:gd fmla="val 16667" name="adj"/>
                </a:avLst>
              </a:prstGeom>
              <a:solidFill>
                <a:srgbClr val="FFD96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25"/>
              <p:cNvPicPr preferRelativeResize="0"/>
              <p:nvPr/>
            </p:nvPicPr>
            <p:blipFill rotWithShape="1">
              <a:blip r:embed="rId6">
                <a:alphaModFix/>
              </a:blip>
              <a:srcRect b="0" l="10283" r="9562" t="0"/>
              <a:stretch/>
            </p:blipFill>
            <p:spPr>
              <a:xfrm>
                <a:off x="5081988" y="2616675"/>
                <a:ext cx="493078" cy="554100"/>
              </a:xfrm>
              <a:prstGeom prst="rect">
                <a:avLst/>
              </a:prstGeom>
              <a:noFill/>
              <a:ln>
                <a:noFill/>
              </a:ln>
              <a:effectLst>
                <a:outerShdw blurRad="57150" rotWithShape="0" algn="bl" dir="5400000" dist="19050">
                  <a:srgbClr val="000000">
                    <a:alpha val="50000"/>
                  </a:srgbClr>
                </a:outerShdw>
              </a:effectLst>
            </p:spPr>
          </p:pic>
          <p:pic>
            <p:nvPicPr>
              <p:cNvPr id="293" name="Google Shape;293;p25"/>
              <p:cNvPicPr preferRelativeResize="0"/>
              <p:nvPr/>
            </p:nvPicPr>
            <p:blipFill rotWithShape="1">
              <a:blip r:embed="rId5">
                <a:alphaModFix/>
              </a:blip>
              <a:srcRect b="12818" l="16447" r="16393" t="12347"/>
              <a:stretch/>
            </p:blipFill>
            <p:spPr>
              <a:xfrm>
                <a:off x="5593504" y="2616523"/>
                <a:ext cx="493200" cy="554400"/>
              </a:xfrm>
              <a:prstGeom prst="rect">
                <a:avLst/>
              </a:prstGeom>
              <a:noFill/>
              <a:ln>
                <a:noFill/>
              </a:ln>
              <a:effectLst>
                <a:outerShdw blurRad="57150" rotWithShape="0" algn="bl" dir="5400000" dist="19050">
                  <a:srgbClr val="000000">
                    <a:alpha val="50000"/>
                  </a:srgbClr>
                </a:outerShdw>
              </a:effectLst>
            </p:spPr>
          </p:pic>
          <p:sp>
            <p:nvSpPr>
              <p:cNvPr id="294" name="Google Shape;294;p25"/>
              <p:cNvSpPr/>
              <p:nvPr/>
            </p:nvSpPr>
            <p:spPr>
              <a:xfrm>
                <a:off x="5082000" y="2923514"/>
                <a:ext cx="1080900" cy="636300"/>
              </a:xfrm>
              <a:prstGeom prst="round2DiagRect">
                <a:avLst>
                  <a:gd fmla="val 31064" name="adj1"/>
                  <a:gd fmla="val 0" name="adj2"/>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5"/>
            <p:cNvSpPr txBox="1"/>
            <p:nvPr/>
          </p:nvSpPr>
          <p:spPr>
            <a:xfrm>
              <a:off x="6465925" y="1643950"/>
              <a:ext cx="9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015955"/>
                  </a:solidFill>
                </a:rPr>
                <a:t>Train data</a:t>
              </a:r>
              <a:endParaRPr sz="1000">
                <a:solidFill>
                  <a:srgbClr val="015955"/>
                </a:solidFill>
              </a:endParaRPr>
            </a:p>
          </p:txBody>
        </p:sp>
      </p:grpSp>
      <p:grpSp>
        <p:nvGrpSpPr>
          <p:cNvPr id="296" name="Google Shape;296;p25"/>
          <p:cNvGrpSpPr/>
          <p:nvPr/>
        </p:nvGrpSpPr>
        <p:grpSpPr>
          <a:xfrm>
            <a:off x="7017413" y="2760948"/>
            <a:ext cx="1157100" cy="1350377"/>
            <a:chOff x="6384175" y="2608548"/>
            <a:chExt cx="1157100" cy="1350377"/>
          </a:xfrm>
        </p:grpSpPr>
        <p:grpSp>
          <p:nvGrpSpPr>
            <p:cNvPr id="297" name="Google Shape;297;p25"/>
            <p:cNvGrpSpPr/>
            <p:nvPr/>
          </p:nvGrpSpPr>
          <p:grpSpPr>
            <a:xfrm>
              <a:off x="6384175" y="2608548"/>
              <a:ext cx="1157100" cy="950177"/>
              <a:chOff x="5005800" y="2616523"/>
              <a:chExt cx="1157100" cy="950177"/>
            </a:xfrm>
          </p:grpSpPr>
          <p:sp>
            <p:nvSpPr>
              <p:cNvPr id="298" name="Google Shape;298;p25"/>
              <p:cNvSpPr/>
              <p:nvPr/>
            </p:nvSpPr>
            <p:spPr>
              <a:xfrm>
                <a:off x="5005800" y="2788800"/>
                <a:ext cx="1080900" cy="777900"/>
              </a:xfrm>
              <a:prstGeom prst="roundRect">
                <a:avLst>
                  <a:gd fmla="val 16667" name="adj"/>
                </a:avLst>
              </a:prstGeom>
              <a:solidFill>
                <a:srgbClr val="FFD96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25"/>
              <p:cNvPicPr preferRelativeResize="0"/>
              <p:nvPr/>
            </p:nvPicPr>
            <p:blipFill rotWithShape="1">
              <a:blip r:embed="rId6">
                <a:alphaModFix/>
              </a:blip>
              <a:srcRect b="0" l="10283" r="9562" t="0"/>
              <a:stretch/>
            </p:blipFill>
            <p:spPr>
              <a:xfrm>
                <a:off x="5081988" y="2616675"/>
                <a:ext cx="493078" cy="554100"/>
              </a:xfrm>
              <a:prstGeom prst="rect">
                <a:avLst/>
              </a:prstGeom>
              <a:noFill/>
              <a:ln>
                <a:noFill/>
              </a:ln>
              <a:effectLst>
                <a:outerShdw blurRad="57150" rotWithShape="0" algn="bl" dir="5400000" dist="19050">
                  <a:srgbClr val="000000">
                    <a:alpha val="50000"/>
                  </a:srgbClr>
                </a:outerShdw>
              </a:effectLst>
            </p:spPr>
          </p:pic>
          <p:pic>
            <p:nvPicPr>
              <p:cNvPr id="300" name="Google Shape;300;p25"/>
              <p:cNvPicPr preferRelativeResize="0"/>
              <p:nvPr/>
            </p:nvPicPr>
            <p:blipFill rotWithShape="1">
              <a:blip r:embed="rId5">
                <a:alphaModFix/>
              </a:blip>
              <a:srcRect b="12818" l="16447" r="16393" t="12347"/>
              <a:stretch/>
            </p:blipFill>
            <p:spPr>
              <a:xfrm>
                <a:off x="5593504" y="2616523"/>
                <a:ext cx="493200" cy="554400"/>
              </a:xfrm>
              <a:prstGeom prst="rect">
                <a:avLst/>
              </a:prstGeom>
              <a:noFill/>
              <a:ln>
                <a:noFill/>
              </a:ln>
              <a:effectLst>
                <a:outerShdw blurRad="57150" rotWithShape="0" algn="bl" dir="5400000" dist="19050">
                  <a:srgbClr val="000000">
                    <a:alpha val="50000"/>
                  </a:srgbClr>
                </a:outerShdw>
              </a:effectLst>
            </p:spPr>
          </p:pic>
          <p:sp>
            <p:nvSpPr>
              <p:cNvPr id="301" name="Google Shape;301;p25"/>
              <p:cNvSpPr/>
              <p:nvPr/>
            </p:nvSpPr>
            <p:spPr>
              <a:xfrm>
                <a:off x="5082000" y="2923514"/>
                <a:ext cx="1080900" cy="636300"/>
              </a:xfrm>
              <a:prstGeom prst="round2DiagRect">
                <a:avLst>
                  <a:gd fmla="val 31064" name="adj1"/>
                  <a:gd fmla="val 0" name="adj2"/>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5"/>
            <p:cNvSpPr txBox="1"/>
            <p:nvPr/>
          </p:nvSpPr>
          <p:spPr>
            <a:xfrm>
              <a:off x="6465925" y="3558725"/>
              <a:ext cx="9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015955"/>
                  </a:solidFill>
                </a:rPr>
                <a:t>Test data</a:t>
              </a:r>
              <a:endParaRPr sz="1000">
                <a:solidFill>
                  <a:srgbClr val="015955"/>
                </a:solidFill>
              </a:endParaRPr>
            </a:p>
          </p:txBody>
        </p:sp>
      </p:grpSp>
      <p:grpSp>
        <p:nvGrpSpPr>
          <p:cNvPr id="303" name="Google Shape;303;p25"/>
          <p:cNvGrpSpPr/>
          <p:nvPr/>
        </p:nvGrpSpPr>
        <p:grpSpPr>
          <a:xfrm>
            <a:off x="1106973" y="3359919"/>
            <a:ext cx="2129459" cy="1380360"/>
            <a:chOff x="1106925" y="3359663"/>
            <a:chExt cx="2476980" cy="1706888"/>
          </a:xfrm>
        </p:grpSpPr>
        <p:pic>
          <p:nvPicPr>
            <p:cNvPr id="304" name="Google Shape;304;p25"/>
            <p:cNvPicPr preferRelativeResize="0"/>
            <p:nvPr/>
          </p:nvPicPr>
          <p:blipFill rotWithShape="1">
            <a:blip r:embed="rId7">
              <a:alphaModFix/>
            </a:blip>
            <a:srcRect b="0" l="0" r="68450" t="6959"/>
            <a:stretch/>
          </p:blipFill>
          <p:spPr>
            <a:xfrm>
              <a:off x="1106925" y="3803919"/>
              <a:ext cx="1062550" cy="818375"/>
            </a:xfrm>
            <a:prstGeom prst="rect">
              <a:avLst/>
            </a:prstGeom>
            <a:noFill/>
            <a:ln>
              <a:noFill/>
            </a:ln>
          </p:spPr>
        </p:pic>
        <p:pic>
          <p:nvPicPr>
            <p:cNvPr id="305" name="Google Shape;305;p25"/>
            <p:cNvPicPr preferRelativeResize="0"/>
            <p:nvPr/>
          </p:nvPicPr>
          <p:blipFill rotWithShape="1">
            <a:blip r:embed="rId7">
              <a:alphaModFix/>
            </a:blip>
            <a:srcRect b="0" l="34835" r="34599" t="6959"/>
            <a:stretch/>
          </p:blipFill>
          <p:spPr>
            <a:xfrm>
              <a:off x="2521906" y="3359663"/>
              <a:ext cx="1061998" cy="817200"/>
            </a:xfrm>
            <a:prstGeom prst="rect">
              <a:avLst/>
            </a:prstGeom>
            <a:noFill/>
            <a:ln>
              <a:noFill/>
            </a:ln>
          </p:spPr>
        </p:pic>
        <p:pic>
          <p:nvPicPr>
            <p:cNvPr id="306" name="Google Shape;306;p25"/>
            <p:cNvPicPr preferRelativeResize="0"/>
            <p:nvPr/>
          </p:nvPicPr>
          <p:blipFill rotWithShape="1">
            <a:blip r:embed="rId7">
              <a:alphaModFix/>
            </a:blip>
            <a:srcRect b="0" l="68193" r="905" t="6959"/>
            <a:stretch/>
          </p:blipFill>
          <p:spPr>
            <a:xfrm>
              <a:off x="2521900" y="4249350"/>
              <a:ext cx="1061999" cy="817200"/>
            </a:xfrm>
            <a:prstGeom prst="rect">
              <a:avLst/>
            </a:prstGeom>
            <a:noFill/>
            <a:ln>
              <a:noFill/>
            </a:ln>
          </p:spPr>
        </p:pic>
        <p:cxnSp>
          <p:nvCxnSpPr>
            <p:cNvPr id="307" name="Google Shape;307;p25"/>
            <p:cNvCxnSpPr>
              <a:stCxn id="304" idx="3"/>
              <a:endCxn id="305" idx="1"/>
            </p:cNvCxnSpPr>
            <p:nvPr/>
          </p:nvCxnSpPr>
          <p:spPr>
            <a:xfrm flipH="1" rot="10800000">
              <a:off x="2169475" y="3768206"/>
              <a:ext cx="352500" cy="4449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308" name="Google Shape;308;p25"/>
            <p:cNvCxnSpPr>
              <a:stCxn id="304" idx="3"/>
              <a:endCxn id="306" idx="1"/>
            </p:cNvCxnSpPr>
            <p:nvPr/>
          </p:nvCxnSpPr>
          <p:spPr>
            <a:xfrm>
              <a:off x="2169475" y="4213106"/>
              <a:ext cx="352500" cy="4449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grpSp>
      <p:grpSp>
        <p:nvGrpSpPr>
          <p:cNvPr id="309" name="Google Shape;309;p25"/>
          <p:cNvGrpSpPr/>
          <p:nvPr/>
        </p:nvGrpSpPr>
        <p:grpSpPr>
          <a:xfrm>
            <a:off x="4585275" y="1776475"/>
            <a:ext cx="1157100" cy="1101600"/>
            <a:chOff x="4365425" y="1776475"/>
            <a:chExt cx="1157100" cy="1101600"/>
          </a:xfrm>
        </p:grpSpPr>
        <p:grpSp>
          <p:nvGrpSpPr>
            <p:cNvPr id="310" name="Google Shape;310;p25"/>
            <p:cNvGrpSpPr/>
            <p:nvPr/>
          </p:nvGrpSpPr>
          <p:grpSpPr>
            <a:xfrm>
              <a:off x="4414862" y="1843611"/>
              <a:ext cx="1058225" cy="967328"/>
              <a:chOff x="4454500" y="1781322"/>
              <a:chExt cx="1058225" cy="967328"/>
            </a:xfrm>
          </p:grpSpPr>
          <p:pic>
            <p:nvPicPr>
              <p:cNvPr id="311" name="Google Shape;311;p25"/>
              <p:cNvPicPr preferRelativeResize="0"/>
              <p:nvPr/>
            </p:nvPicPr>
            <p:blipFill rotWithShape="1">
              <a:blip r:embed="rId8">
                <a:alphaModFix/>
              </a:blip>
              <a:srcRect b="6270" l="10872" r="15015" t="7943"/>
              <a:stretch/>
            </p:blipFill>
            <p:spPr>
              <a:xfrm>
                <a:off x="4724485" y="2303750"/>
                <a:ext cx="435156" cy="444900"/>
              </a:xfrm>
              <a:prstGeom prst="rect">
                <a:avLst/>
              </a:prstGeom>
              <a:noFill/>
              <a:ln>
                <a:noFill/>
              </a:ln>
            </p:spPr>
          </p:pic>
          <p:pic>
            <p:nvPicPr>
              <p:cNvPr id="312" name="Google Shape;312;p25"/>
              <p:cNvPicPr preferRelativeResize="0"/>
              <p:nvPr/>
            </p:nvPicPr>
            <p:blipFill>
              <a:blip r:embed="rId9">
                <a:alphaModFix/>
              </a:blip>
              <a:stretch>
                <a:fillRect/>
              </a:stretch>
            </p:blipFill>
            <p:spPr>
              <a:xfrm>
                <a:off x="5077126" y="1781322"/>
                <a:ext cx="435599" cy="446403"/>
              </a:xfrm>
              <a:prstGeom prst="rect">
                <a:avLst/>
              </a:prstGeom>
              <a:noFill/>
              <a:ln>
                <a:noFill/>
              </a:ln>
            </p:spPr>
          </p:pic>
          <p:pic>
            <p:nvPicPr>
              <p:cNvPr id="313" name="Google Shape;313;p25"/>
              <p:cNvPicPr preferRelativeResize="0"/>
              <p:nvPr/>
            </p:nvPicPr>
            <p:blipFill rotWithShape="1">
              <a:blip r:embed="rId10">
                <a:alphaModFix/>
              </a:blip>
              <a:srcRect b="45882" l="39294" r="39260" t="20382"/>
              <a:stretch/>
            </p:blipFill>
            <p:spPr>
              <a:xfrm>
                <a:off x="4454500" y="1781323"/>
                <a:ext cx="352500" cy="446400"/>
              </a:xfrm>
              <a:prstGeom prst="rect">
                <a:avLst/>
              </a:prstGeom>
              <a:noFill/>
              <a:ln>
                <a:noFill/>
              </a:ln>
            </p:spPr>
          </p:pic>
        </p:grpSp>
        <p:sp>
          <p:nvSpPr>
            <p:cNvPr id="314" name="Google Shape;314;p25"/>
            <p:cNvSpPr/>
            <p:nvPr/>
          </p:nvSpPr>
          <p:spPr>
            <a:xfrm>
              <a:off x="4365425" y="1776475"/>
              <a:ext cx="1157100" cy="110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5" name="Google Shape;315;p25"/>
          <p:cNvCxnSpPr>
            <a:stCxn id="279" idx="3"/>
            <a:endCxn id="314" idx="1"/>
          </p:cNvCxnSpPr>
          <p:nvPr/>
        </p:nvCxnSpPr>
        <p:spPr>
          <a:xfrm>
            <a:off x="3236275" y="1307775"/>
            <a:ext cx="1349100" cy="10194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316" name="Google Shape;316;p25"/>
          <p:cNvCxnSpPr>
            <a:stCxn id="280" idx="3"/>
            <a:endCxn id="314" idx="1"/>
          </p:cNvCxnSpPr>
          <p:nvPr/>
        </p:nvCxnSpPr>
        <p:spPr>
          <a:xfrm>
            <a:off x="3236275" y="1828950"/>
            <a:ext cx="1349100" cy="4983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317" name="Google Shape;317;p25"/>
          <p:cNvCxnSpPr>
            <a:stCxn id="287" idx="3"/>
            <a:endCxn id="314" idx="1"/>
          </p:cNvCxnSpPr>
          <p:nvPr/>
        </p:nvCxnSpPr>
        <p:spPr>
          <a:xfrm flipH="1" rot="10800000">
            <a:off x="3553025" y="2327375"/>
            <a:ext cx="1032300" cy="5706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318" name="Google Shape;318;p25"/>
          <p:cNvCxnSpPr>
            <a:stCxn id="314" idx="3"/>
            <a:endCxn id="291" idx="1"/>
          </p:cNvCxnSpPr>
          <p:nvPr/>
        </p:nvCxnSpPr>
        <p:spPr>
          <a:xfrm flipH="1" rot="10800000">
            <a:off x="5742375" y="1255075"/>
            <a:ext cx="1275000" cy="1072200"/>
          </a:xfrm>
          <a:prstGeom prst="straightConnector1">
            <a:avLst/>
          </a:prstGeom>
          <a:noFill/>
          <a:ln cap="flat" cmpd="sng" w="9525">
            <a:solidFill>
              <a:schemeClr val="dk2"/>
            </a:solidFill>
            <a:prstDash val="solid"/>
            <a:round/>
            <a:headEnd len="med" w="med" type="none"/>
            <a:tailEnd len="med" w="med" type="triangle"/>
          </a:ln>
        </p:spPr>
      </p:cxnSp>
      <p:cxnSp>
        <p:nvCxnSpPr>
          <p:cNvPr id="319" name="Google Shape;319;p25"/>
          <p:cNvCxnSpPr>
            <a:stCxn id="314" idx="3"/>
            <a:endCxn id="298" idx="1"/>
          </p:cNvCxnSpPr>
          <p:nvPr/>
        </p:nvCxnSpPr>
        <p:spPr>
          <a:xfrm>
            <a:off x="5742375" y="2327275"/>
            <a:ext cx="1275000" cy="994800"/>
          </a:xfrm>
          <a:prstGeom prst="straightConnector1">
            <a:avLst/>
          </a:prstGeom>
          <a:noFill/>
          <a:ln cap="flat" cmpd="sng" w="9525">
            <a:solidFill>
              <a:schemeClr val="dk2"/>
            </a:solidFill>
            <a:prstDash val="solid"/>
            <a:round/>
            <a:headEnd len="med" w="med" type="none"/>
            <a:tailEnd len="med" w="med" type="triangle"/>
          </a:ln>
        </p:spPr>
      </p:cxnSp>
      <p:sp>
        <p:nvSpPr>
          <p:cNvPr id="320" name="Google Shape;320;p25"/>
          <p:cNvSpPr txBox="1"/>
          <p:nvPr/>
        </p:nvSpPr>
        <p:spPr>
          <a:xfrm>
            <a:off x="3867825" y="2898100"/>
            <a:ext cx="25920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015955"/>
                </a:solidFill>
              </a:rPr>
              <a:t>Tri des images (train/test)</a:t>
            </a:r>
            <a:endParaRPr sz="1100">
              <a:solidFill>
                <a:srgbClr val="015955"/>
              </a:solidFill>
            </a:endParaRPr>
          </a:p>
          <a:p>
            <a:pPr indent="0" lvl="0" marL="0" rtl="0" algn="ctr">
              <a:spcBef>
                <a:spcPts val="0"/>
              </a:spcBef>
              <a:spcAft>
                <a:spcPts val="0"/>
              </a:spcAft>
              <a:buNone/>
            </a:pPr>
            <a:r>
              <a:rPr lang="fr" sz="1100">
                <a:solidFill>
                  <a:srgbClr val="015955"/>
                </a:solidFill>
              </a:rPr>
              <a:t>Création de 2 fichiers ‘débruités’</a:t>
            </a:r>
            <a:endParaRPr sz="1100">
              <a:solidFill>
                <a:srgbClr val="015955"/>
              </a:solidFill>
            </a:endParaRPr>
          </a:p>
          <a:p>
            <a:pPr indent="0" lvl="0" marL="0" rtl="0" algn="ctr">
              <a:spcBef>
                <a:spcPts val="0"/>
              </a:spcBef>
              <a:spcAft>
                <a:spcPts val="0"/>
              </a:spcAft>
              <a:buClr>
                <a:schemeClr val="dk1"/>
              </a:buClr>
              <a:buSzPts val="1100"/>
              <a:buFont typeface="Arial"/>
              <a:buNone/>
            </a:pPr>
            <a:r>
              <a:rPr lang="fr" sz="1100">
                <a:solidFill>
                  <a:srgbClr val="015955"/>
                </a:solidFill>
              </a:rPr>
              <a:t>Renommages des fichiers</a:t>
            </a:r>
            <a:endParaRPr sz="1100">
              <a:solidFill>
                <a:srgbClr val="015955"/>
              </a:solidFill>
            </a:endParaRPr>
          </a:p>
        </p:txBody>
      </p:sp>
      <p:sp>
        <p:nvSpPr>
          <p:cNvPr id="321" name="Google Shape;321;p25"/>
          <p:cNvSpPr txBox="1"/>
          <p:nvPr/>
        </p:nvSpPr>
        <p:spPr>
          <a:xfrm>
            <a:off x="3717375" y="841875"/>
            <a:ext cx="2892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100">
                <a:solidFill>
                  <a:srgbClr val="015955"/>
                </a:solidFill>
              </a:rPr>
              <a:t>Compilation des dataframe pour l’entraînement Tensorflow</a:t>
            </a:r>
            <a:endParaRPr sz="1100">
              <a:solidFill>
                <a:srgbClr val="015955"/>
              </a:solidFill>
            </a:endParaRPr>
          </a:p>
          <a:p>
            <a:pPr indent="0" lvl="0" marL="0" rtl="0" algn="ctr">
              <a:spcBef>
                <a:spcPts val="0"/>
              </a:spcBef>
              <a:spcAft>
                <a:spcPts val="0"/>
              </a:spcAft>
              <a:buNone/>
            </a:pPr>
            <a:r>
              <a:rPr lang="fr" sz="1100">
                <a:solidFill>
                  <a:srgbClr val="015955"/>
                </a:solidFill>
              </a:rPr>
              <a:t> =&gt; nom du fichier image associé à sa valeur cible</a:t>
            </a:r>
            <a:endParaRPr sz="1100">
              <a:solidFill>
                <a:srgbClr val="015955"/>
              </a:solidFill>
            </a:endParaRPr>
          </a:p>
        </p:txBody>
      </p:sp>
      <p:pic>
        <p:nvPicPr>
          <p:cNvPr id="322" name="Google Shape;322;p25"/>
          <p:cNvPicPr preferRelativeResize="0"/>
          <p:nvPr/>
        </p:nvPicPr>
        <p:blipFill>
          <a:blip r:embed="rId11">
            <a:alphaModFix/>
          </a:blip>
          <a:stretch>
            <a:fillRect/>
          </a:stretch>
        </p:blipFill>
        <p:spPr>
          <a:xfrm>
            <a:off x="8505487" y="1034837"/>
            <a:ext cx="533688" cy="570601"/>
          </a:xfrm>
          <a:prstGeom prst="rect">
            <a:avLst/>
          </a:prstGeom>
          <a:noFill/>
          <a:ln>
            <a:noFill/>
          </a:ln>
        </p:spPr>
      </p:pic>
      <p:cxnSp>
        <p:nvCxnSpPr>
          <p:cNvPr id="323" name="Google Shape;323;p25"/>
          <p:cNvCxnSpPr>
            <a:stCxn id="294" idx="0"/>
            <a:endCxn id="322" idx="1"/>
          </p:cNvCxnSpPr>
          <p:nvPr/>
        </p:nvCxnSpPr>
        <p:spPr>
          <a:xfrm>
            <a:off x="8174513" y="1318914"/>
            <a:ext cx="330900" cy="12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25"/>
          <p:cNvSpPr/>
          <p:nvPr/>
        </p:nvSpPr>
        <p:spPr>
          <a:xfrm>
            <a:off x="6887273" y="2645637"/>
            <a:ext cx="1432800" cy="14367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a:off x="10225" y="4892025"/>
            <a:ext cx="9144000" cy="251400"/>
          </a:xfrm>
          <a:prstGeom prst="rect">
            <a:avLst/>
          </a:prstGeom>
          <a:solidFill>
            <a:srgbClr val="E8F4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1. Contexte et enjeux - </a:t>
            </a:r>
            <a:r>
              <a:rPr b="1" lang="fr" sz="1300">
                <a:solidFill>
                  <a:srgbClr val="015955"/>
                </a:solidFill>
                <a:latin typeface="Inter"/>
                <a:ea typeface="Inter"/>
                <a:cs typeface="Inter"/>
                <a:sym typeface="Inter"/>
              </a:rPr>
              <a:t>2. Données et deep learning</a:t>
            </a:r>
            <a:r>
              <a:rPr b="1" lang="fr" sz="1300">
                <a:solidFill>
                  <a:srgbClr val="E8F4FF"/>
                </a:solidFill>
                <a:latin typeface="Inter"/>
                <a:ea typeface="Inter"/>
                <a:cs typeface="Inter"/>
                <a:sym typeface="Inter"/>
              </a:rPr>
              <a:t> - 3. Enseignements - 4. Perspectives</a:t>
            </a:r>
            <a:endParaRPr b="1" sz="1300">
              <a:solidFill>
                <a:srgbClr val="E8F4FF"/>
              </a:solidFill>
              <a:latin typeface="Inter"/>
              <a:ea typeface="Inter"/>
              <a:cs typeface="Inter"/>
              <a:sym typeface="Inter"/>
            </a:endParaRPr>
          </a:p>
        </p:txBody>
      </p:sp>
      <p:sp>
        <p:nvSpPr>
          <p:cNvPr id="326" name="Google Shape;326;p25"/>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 </a:t>
            </a:r>
            <a:r>
              <a:rPr b="1" lang="fr" sz="1300">
                <a:solidFill>
                  <a:srgbClr val="015955"/>
                </a:solidFill>
                <a:latin typeface="Inter"/>
                <a:ea typeface="Inter"/>
                <a:cs typeface="Inter"/>
                <a:sym typeface="Inter"/>
              </a:rPr>
              <a:t>| 2. Données et deep learning |</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3. Enseignements | 4. Perspectives |</a:t>
            </a:r>
            <a:endParaRPr b="1" sz="1300">
              <a:solidFill>
                <a:srgbClr val="E8F4FF"/>
              </a:solidFill>
              <a:latin typeface="Inter"/>
              <a:ea typeface="Inter"/>
              <a:cs typeface="Inter"/>
              <a:sym typeface="Inter"/>
            </a:endParaRPr>
          </a:p>
        </p:txBody>
      </p:sp>
      <p:sp>
        <p:nvSpPr>
          <p:cNvPr id="327" name="Google Shape;327;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331" name="Shape 331"/>
        <p:cNvGrpSpPr/>
        <p:nvPr/>
      </p:nvGrpSpPr>
      <p:grpSpPr>
        <a:xfrm>
          <a:off x="0" y="0"/>
          <a:ext cx="0" cy="0"/>
          <a:chOff x="0" y="0"/>
          <a:chExt cx="0" cy="0"/>
        </a:xfrm>
      </p:grpSpPr>
      <p:pic>
        <p:nvPicPr>
          <p:cNvPr id="332" name="Google Shape;332;p26"/>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333" name="Google Shape;333;p26"/>
          <p:cNvSpPr txBox="1"/>
          <p:nvPr>
            <p:ph idx="4294967295" type="ctrTitle"/>
          </p:nvPr>
        </p:nvSpPr>
        <p:spPr>
          <a:xfrm>
            <a:off x="1192675" y="403300"/>
            <a:ext cx="74565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Meilleurs performance: InceptionResNetv2</a:t>
            </a:r>
            <a:endParaRPr b="0" i="0" sz="1700" u="none" cap="none" strike="noStrike">
              <a:solidFill>
                <a:srgbClr val="0E3449"/>
              </a:solidFill>
              <a:latin typeface="Inter"/>
              <a:ea typeface="Inter"/>
              <a:cs typeface="Inter"/>
              <a:sym typeface="Inter"/>
            </a:endParaRPr>
          </a:p>
        </p:txBody>
      </p:sp>
      <p:pic>
        <p:nvPicPr>
          <p:cNvPr id="334" name="Google Shape;334;p26"/>
          <p:cNvPicPr preferRelativeResize="0"/>
          <p:nvPr/>
        </p:nvPicPr>
        <p:blipFill>
          <a:blip r:embed="rId4">
            <a:alphaModFix/>
          </a:blip>
          <a:stretch>
            <a:fillRect/>
          </a:stretch>
        </p:blipFill>
        <p:spPr>
          <a:xfrm>
            <a:off x="2558376" y="936412"/>
            <a:ext cx="3803223" cy="3803223"/>
          </a:xfrm>
          <a:prstGeom prst="rect">
            <a:avLst/>
          </a:prstGeom>
          <a:noFill/>
          <a:ln>
            <a:noFill/>
          </a:ln>
        </p:spPr>
      </p:pic>
      <p:sp>
        <p:nvSpPr>
          <p:cNvPr id="335" name="Google Shape;335;p26"/>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 2. Données</a:t>
            </a:r>
            <a:r>
              <a:rPr b="1" lang="fr" sz="1300">
                <a:solidFill>
                  <a:srgbClr val="015955"/>
                </a:solidFill>
                <a:latin typeface="Inter"/>
                <a:ea typeface="Inter"/>
                <a:cs typeface="Inter"/>
                <a:sym typeface="Inter"/>
              </a:rPr>
              <a:t> |</a:t>
            </a:r>
            <a:r>
              <a:rPr b="1" lang="fr" sz="1300">
                <a:solidFill>
                  <a:srgbClr val="E8F4FF"/>
                </a:solidFill>
                <a:latin typeface="Inter"/>
                <a:ea typeface="Inter"/>
                <a:cs typeface="Inter"/>
                <a:sym typeface="Inter"/>
              </a:rPr>
              <a:t> </a:t>
            </a:r>
            <a:r>
              <a:rPr b="1" lang="fr" sz="1300">
                <a:solidFill>
                  <a:srgbClr val="015955"/>
                </a:solidFill>
                <a:latin typeface="Inter"/>
                <a:ea typeface="Inter"/>
                <a:cs typeface="Inter"/>
                <a:sym typeface="Inter"/>
              </a:rPr>
              <a:t>3. Deep learning |</a:t>
            </a:r>
            <a:r>
              <a:rPr b="1" lang="fr" sz="1300">
                <a:solidFill>
                  <a:srgbClr val="E8F4FF"/>
                </a:solidFill>
                <a:latin typeface="Inter"/>
                <a:ea typeface="Inter"/>
                <a:cs typeface="Inter"/>
                <a:sym typeface="Inter"/>
              </a:rPr>
              <a:t> 4. Perspectives |</a:t>
            </a:r>
            <a:endParaRPr b="1" sz="1300">
              <a:solidFill>
                <a:srgbClr val="E8F4FF"/>
              </a:solidFill>
              <a:latin typeface="Inter"/>
              <a:ea typeface="Inter"/>
              <a:cs typeface="Inter"/>
              <a:sym typeface="Inter"/>
            </a:endParaRPr>
          </a:p>
        </p:txBody>
      </p:sp>
      <p:sp>
        <p:nvSpPr>
          <p:cNvPr id="336" name="Google Shape;336;p26"/>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37" name="Google Shape;337;p26"/>
          <p:cNvSpPr txBox="1"/>
          <p:nvPr/>
        </p:nvSpPr>
        <p:spPr>
          <a:xfrm>
            <a:off x="4446425" y="1813800"/>
            <a:ext cx="832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4A86E8"/>
                </a:solidFill>
              </a:rPr>
              <a:t>R</a:t>
            </a:r>
            <a:r>
              <a:rPr baseline="30000" lang="fr" sz="800">
                <a:solidFill>
                  <a:srgbClr val="4A86E8"/>
                </a:solidFill>
              </a:rPr>
              <a:t>2</a:t>
            </a:r>
            <a:r>
              <a:rPr lang="fr" sz="800">
                <a:solidFill>
                  <a:srgbClr val="4A86E8"/>
                </a:solidFill>
              </a:rPr>
              <a:t> train = 0.85</a:t>
            </a:r>
            <a:endParaRPr sz="800">
              <a:solidFill>
                <a:srgbClr val="4A86E8"/>
              </a:solidFill>
            </a:endParaRPr>
          </a:p>
        </p:txBody>
      </p:sp>
      <p:sp>
        <p:nvSpPr>
          <p:cNvPr id="338" name="Google Shape;338;p26"/>
          <p:cNvSpPr txBox="1"/>
          <p:nvPr/>
        </p:nvSpPr>
        <p:spPr>
          <a:xfrm>
            <a:off x="5231500" y="2338200"/>
            <a:ext cx="805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FF9900"/>
                </a:solidFill>
              </a:rPr>
              <a:t>R</a:t>
            </a:r>
            <a:r>
              <a:rPr baseline="30000" lang="fr" sz="800">
                <a:solidFill>
                  <a:srgbClr val="FF9900"/>
                </a:solidFill>
              </a:rPr>
              <a:t>2</a:t>
            </a:r>
            <a:r>
              <a:rPr lang="fr" sz="800">
                <a:solidFill>
                  <a:srgbClr val="FF9900"/>
                </a:solidFill>
              </a:rPr>
              <a:t> val = 0.28</a:t>
            </a:r>
            <a:endParaRPr sz="800">
              <a:solidFill>
                <a:srgbClr val="FF99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342" name="Shape 342"/>
        <p:cNvGrpSpPr/>
        <p:nvPr/>
      </p:nvGrpSpPr>
      <p:grpSpPr>
        <a:xfrm>
          <a:off x="0" y="0"/>
          <a:ext cx="0" cy="0"/>
          <a:chOff x="0" y="0"/>
          <a:chExt cx="0" cy="0"/>
        </a:xfrm>
      </p:grpSpPr>
      <p:sp>
        <p:nvSpPr>
          <p:cNvPr id="343" name="Google Shape;343;p27"/>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 2. Données</a:t>
            </a:r>
            <a:r>
              <a:rPr b="1" lang="fr" sz="1300">
                <a:solidFill>
                  <a:srgbClr val="015955"/>
                </a:solidFill>
                <a:latin typeface="Inter"/>
                <a:ea typeface="Inter"/>
                <a:cs typeface="Inter"/>
                <a:sym typeface="Inter"/>
              </a:rPr>
              <a:t> |</a:t>
            </a:r>
            <a:r>
              <a:rPr b="1" lang="fr" sz="1300">
                <a:solidFill>
                  <a:srgbClr val="E8F4FF"/>
                </a:solidFill>
                <a:latin typeface="Inter"/>
                <a:ea typeface="Inter"/>
                <a:cs typeface="Inter"/>
                <a:sym typeface="Inter"/>
              </a:rPr>
              <a:t> </a:t>
            </a:r>
            <a:r>
              <a:rPr b="1" lang="fr" sz="1300">
                <a:solidFill>
                  <a:srgbClr val="015955"/>
                </a:solidFill>
                <a:latin typeface="Inter"/>
                <a:ea typeface="Inter"/>
                <a:cs typeface="Inter"/>
                <a:sym typeface="Inter"/>
              </a:rPr>
              <a:t>3. Deep learning |</a:t>
            </a:r>
            <a:r>
              <a:rPr b="1" lang="fr" sz="1300">
                <a:solidFill>
                  <a:srgbClr val="E8F4FF"/>
                </a:solidFill>
                <a:latin typeface="Inter"/>
                <a:ea typeface="Inter"/>
                <a:cs typeface="Inter"/>
                <a:sym typeface="Inter"/>
              </a:rPr>
              <a:t> 4. Perspectives |</a:t>
            </a:r>
            <a:endParaRPr b="1" sz="1300">
              <a:solidFill>
                <a:srgbClr val="E8F4FF"/>
              </a:solidFill>
              <a:latin typeface="Inter"/>
              <a:ea typeface="Inter"/>
              <a:cs typeface="Inter"/>
              <a:sym typeface="Inter"/>
            </a:endParaRPr>
          </a:p>
        </p:txBody>
      </p:sp>
      <p:pic>
        <p:nvPicPr>
          <p:cNvPr id="344" name="Google Shape;344;p27"/>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345" name="Google Shape;345;p27"/>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GradCam: Inception V3 - cti3</a:t>
            </a:r>
            <a:endParaRPr b="0" i="0" sz="2500" u="none" cap="none" strike="noStrike">
              <a:solidFill>
                <a:srgbClr val="0E3449"/>
              </a:solidFill>
              <a:latin typeface="Inter"/>
              <a:ea typeface="Inter"/>
              <a:cs typeface="Inter"/>
              <a:sym typeface="Inter"/>
            </a:endParaRPr>
          </a:p>
        </p:txBody>
      </p:sp>
      <p:sp>
        <p:nvSpPr>
          <p:cNvPr id="346" name="Google Shape;346;p27"/>
          <p:cNvSpPr txBox="1"/>
          <p:nvPr>
            <p:ph idx="12" type="sldNum"/>
          </p:nvPr>
        </p:nvSpPr>
        <p:spPr>
          <a:xfrm>
            <a:off x="8487904"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grpSp>
        <p:nvGrpSpPr>
          <p:cNvPr id="347" name="Google Shape;347;p27"/>
          <p:cNvGrpSpPr/>
          <p:nvPr/>
        </p:nvGrpSpPr>
        <p:grpSpPr>
          <a:xfrm>
            <a:off x="1833275" y="888990"/>
            <a:ext cx="1645500" cy="1885979"/>
            <a:chOff x="1299875" y="984094"/>
            <a:chExt cx="1645500" cy="1885979"/>
          </a:xfrm>
        </p:grpSpPr>
        <p:pic>
          <p:nvPicPr>
            <p:cNvPr id="348" name="Google Shape;348;p27"/>
            <p:cNvPicPr preferRelativeResize="0"/>
            <p:nvPr/>
          </p:nvPicPr>
          <p:blipFill>
            <a:blip r:embed="rId4">
              <a:alphaModFix/>
            </a:blip>
            <a:stretch>
              <a:fillRect/>
            </a:stretch>
          </p:blipFill>
          <p:spPr>
            <a:xfrm>
              <a:off x="1299875" y="1224572"/>
              <a:ext cx="1645500" cy="1645500"/>
            </a:xfrm>
            <a:prstGeom prst="rect">
              <a:avLst/>
            </a:prstGeom>
            <a:noFill/>
            <a:ln>
              <a:noFill/>
            </a:ln>
          </p:spPr>
        </p:pic>
        <p:sp>
          <p:nvSpPr>
            <p:cNvPr id="349" name="Google Shape;349;p27"/>
            <p:cNvSpPr txBox="1"/>
            <p:nvPr/>
          </p:nvSpPr>
          <p:spPr>
            <a:xfrm>
              <a:off x="1503425" y="984094"/>
              <a:ext cx="123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t>OS = 19 / Pred = 31</a:t>
              </a:r>
              <a:endParaRPr b="1" sz="800"/>
            </a:p>
          </p:txBody>
        </p:sp>
      </p:grpSp>
      <p:grpSp>
        <p:nvGrpSpPr>
          <p:cNvPr id="350" name="Google Shape;350;p27"/>
          <p:cNvGrpSpPr/>
          <p:nvPr/>
        </p:nvGrpSpPr>
        <p:grpSpPr>
          <a:xfrm>
            <a:off x="3665484" y="888990"/>
            <a:ext cx="1645500" cy="1885979"/>
            <a:chOff x="3156375" y="984094"/>
            <a:chExt cx="1645500" cy="1885979"/>
          </a:xfrm>
        </p:grpSpPr>
        <p:pic>
          <p:nvPicPr>
            <p:cNvPr id="351" name="Google Shape;351;p27"/>
            <p:cNvPicPr preferRelativeResize="0"/>
            <p:nvPr/>
          </p:nvPicPr>
          <p:blipFill>
            <a:blip r:embed="rId5">
              <a:alphaModFix/>
            </a:blip>
            <a:stretch>
              <a:fillRect/>
            </a:stretch>
          </p:blipFill>
          <p:spPr>
            <a:xfrm>
              <a:off x="3156375" y="1224572"/>
              <a:ext cx="1645500" cy="1645500"/>
            </a:xfrm>
            <a:prstGeom prst="rect">
              <a:avLst/>
            </a:prstGeom>
            <a:noFill/>
            <a:ln>
              <a:noFill/>
            </a:ln>
          </p:spPr>
        </p:pic>
        <p:sp>
          <p:nvSpPr>
            <p:cNvPr id="352" name="Google Shape;352;p27"/>
            <p:cNvSpPr txBox="1"/>
            <p:nvPr/>
          </p:nvSpPr>
          <p:spPr>
            <a:xfrm>
              <a:off x="3359925" y="984094"/>
              <a:ext cx="123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t>OS = 26 / Pred = 11</a:t>
              </a:r>
              <a:endParaRPr b="1" sz="800"/>
            </a:p>
          </p:txBody>
        </p:sp>
      </p:grpSp>
      <p:grpSp>
        <p:nvGrpSpPr>
          <p:cNvPr id="353" name="Google Shape;353;p27"/>
          <p:cNvGrpSpPr/>
          <p:nvPr/>
        </p:nvGrpSpPr>
        <p:grpSpPr>
          <a:xfrm>
            <a:off x="5497694" y="888990"/>
            <a:ext cx="1645500" cy="1885979"/>
            <a:chOff x="5029725" y="984094"/>
            <a:chExt cx="1645500" cy="1885979"/>
          </a:xfrm>
        </p:grpSpPr>
        <p:pic>
          <p:nvPicPr>
            <p:cNvPr id="354" name="Google Shape;354;p27"/>
            <p:cNvPicPr preferRelativeResize="0"/>
            <p:nvPr/>
          </p:nvPicPr>
          <p:blipFill>
            <a:blip r:embed="rId6">
              <a:alphaModFix/>
            </a:blip>
            <a:stretch>
              <a:fillRect/>
            </a:stretch>
          </p:blipFill>
          <p:spPr>
            <a:xfrm>
              <a:off x="5029725" y="1224572"/>
              <a:ext cx="1645500" cy="1645500"/>
            </a:xfrm>
            <a:prstGeom prst="rect">
              <a:avLst/>
            </a:prstGeom>
            <a:noFill/>
            <a:ln>
              <a:noFill/>
            </a:ln>
          </p:spPr>
        </p:pic>
        <p:sp>
          <p:nvSpPr>
            <p:cNvPr id="355" name="Google Shape;355;p27"/>
            <p:cNvSpPr txBox="1"/>
            <p:nvPr/>
          </p:nvSpPr>
          <p:spPr>
            <a:xfrm>
              <a:off x="5233275" y="984094"/>
              <a:ext cx="123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t>OS = 48 / Pred = 39</a:t>
              </a:r>
              <a:endParaRPr b="1" sz="800"/>
            </a:p>
          </p:txBody>
        </p:sp>
      </p:grpSp>
      <p:grpSp>
        <p:nvGrpSpPr>
          <p:cNvPr id="356" name="Google Shape;356;p27"/>
          <p:cNvGrpSpPr/>
          <p:nvPr/>
        </p:nvGrpSpPr>
        <p:grpSpPr>
          <a:xfrm>
            <a:off x="7329903" y="888990"/>
            <a:ext cx="1645500" cy="1885979"/>
            <a:chOff x="7101303" y="984094"/>
            <a:chExt cx="1645500" cy="1885979"/>
          </a:xfrm>
        </p:grpSpPr>
        <p:sp>
          <p:nvSpPr>
            <p:cNvPr id="357" name="Google Shape;357;p27"/>
            <p:cNvSpPr txBox="1"/>
            <p:nvPr/>
          </p:nvSpPr>
          <p:spPr>
            <a:xfrm>
              <a:off x="7304854" y="984094"/>
              <a:ext cx="123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t>OS = 65 / Pred = 44</a:t>
              </a:r>
              <a:endParaRPr b="1" sz="800"/>
            </a:p>
          </p:txBody>
        </p:sp>
        <p:pic>
          <p:nvPicPr>
            <p:cNvPr id="358" name="Google Shape;358;p27"/>
            <p:cNvPicPr preferRelativeResize="0"/>
            <p:nvPr/>
          </p:nvPicPr>
          <p:blipFill>
            <a:blip r:embed="rId7">
              <a:alphaModFix/>
            </a:blip>
            <a:stretch>
              <a:fillRect/>
            </a:stretch>
          </p:blipFill>
          <p:spPr>
            <a:xfrm>
              <a:off x="7101303" y="1224572"/>
              <a:ext cx="1645500" cy="1645500"/>
            </a:xfrm>
            <a:prstGeom prst="rect">
              <a:avLst/>
            </a:prstGeom>
            <a:noFill/>
            <a:ln>
              <a:noFill/>
            </a:ln>
          </p:spPr>
        </p:pic>
      </p:grpSp>
      <p:grpSp>
        <p:nvGrpSpPr>
          <p:cNvPr id="359" name="Google Shape;359;p27"/>
          <p:cNvGrpSpPr/>
          <p:nvPr/>
        </p:nvGrpSpPr>
        <p:grpSpPr>
          <a:xfrm>
            <a:off x="1833275" y="2892338"/>
            <a:ext cx="1645500" cy="1890609"/>
            <a:chOff x="1299875" y="2955741"/>
            <a:chExt cx="1645500" cy="1890609"/>
          </a:xfrm>
        </p:grpSpPr>
        <p:pic>
          <p:nvPicPr>
            <p:cNvPr id="360" name="Google Shape;360;p27"/>
            <p:cNvPicPr preferRelativeResize="0"/>
            <p:nvPr/>
          </p:nvPicPr>
          <p:blipFill>
            <a:blip r:embed="rId8">
              <a:alphaModFix/>
            </a:blip>
            <a:stretch>
              <a:fillRect/>
            </a:stretch>
          </p:blipFill>
          <p:spPr>
            <a:xfrm>
              <a:off x="1299875" y="3200850"/>
              <a:ext cx="1645500" cy="1645500"/>
            </a:xfrm>
            <a:prstGeom prst="rect">
              <a:avLst/>
            </a:prstGeom>
            <a:noFill/>
            <a:ln>
              <a:noFill/>
            </a:ln>
          </p:spPr>
        </p:pic>
        <p:sp>
          <p:nvSpPr>
            <p:cNvPr id="361" name="Google Shape;361;p27"/>
            <p:cNvSpPr txBox="1"/>
            <p:nvPr/>
          </p:nvSpPr>
          <p:spPr>
            <a:xfrm>
              <a:off x="1503425" y="2955741"/>
              <a:ext cx="123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t>OS = 12 / Pred = 13</a:t>
              </a:r>
              <a:endParaRPr b="1" sz="800"/>
            </a:p>
          </p:txBody>
        </p:sp>
      </p:grpSp>
      <p:grpSp>
        <p:nvGrpSpPr>
          <p:cNvPr id="362" name="Google Shape;362;p27"/>
          <p:cNvGrpSpPr/>
          <p:nvPr/>
        </p:nvGrpSpPr>
        <p:grpSpPr>
          <a:xfrm>
            <a:off x="3665484" y="2892338"/>
            <a:ext cx="1645500" cy="1890609"/>
            <a:chOff x="3156375" y="2955741"/>
            <a:chExt cx="1645500" cy="1890609"/>
          </a:xfrm>
        </p:grpSpPr>
        <p:pic>
          <p:nvPicPr>
            <p:cNvPr id="363" name="Google Shape;363;p27"/>
            <p:cNvPicPr preferRelativeResize="0"/>
            <p:nvPr/>
          </p:nvPicPr>
          <p:blipFill>
            <a:blip r:embed="rId9">
              <a:alphaModFix/>
            </a:blip>
            <a:stretch>
              <a:fillRect/>
            </a:stretch>
          </p:blipFill>
          <p:spPr>
            <a:xfrm>
              <a:off x="3156375" y="3200850"/>
              <a:ext cx="1645500" cy="1645500"/>
            </a:xfrm>
            <a:prstGeom prst="rect">
              <a:avLst/>
            </a:prstGeom>
            <a:noFill/>
            <a:ln>
              <a:noFill/>
            </a:ln>
          </p:spPr>
        </p:pic>
        <p:sp>
          <p:nvSpPr>
            <p:cNvPr id="364" name="Google Shape;364;p27"/>
            <p:cNvSpPr txBox="1"/>
            <p:nvPr/>
          </p:nvSpPr>
          <p:spPr>
            <a:xfrm>
              <a:off x="3359925" y="2955741"/>
              <a:ext cx="123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t>OS = 8 / Pred = 10</a:t>
              </a:r>
              <a:endParaRPr b="1" sz="800"/>
            </a:p>
          </p:txBody>
        </p:sp>
      </p:grpSp>
      <p:grpSp>
        <p:nvGrpSpPr>
          <p:cNvPr id="365" name="Google Shape;365;p27"/>
          <p:cNvGrpSpPr/>
          <p:nvPr/>
        </p:nvGrpSpPr>
        <p:grpSpPr>
          <a:xfrm>
            <a:off x="5497694" y="2892338"/>
            <a:ext cx="1645500" cy="1890609"/>
            <a:chOff x="5029725" y="2955741"/>
            <a:chExt cx="1645500" cy="1890609"/>
          </a:xfrm>
        </p:grpSpPr>
        <p:pic>
          <p:nvPicPr>
            <p:cNvPr id="366" name="Google Shape;366;p27"/>
            <p:cNvPicPr preferRelativeResize="0"/>
            <p:nvPr/>
          </p:nvPicPr>
          <p:blipFill>
            <a:blip r:embed="rId10">
              <a:alphaModFix/>
            </a:blip>
            <a:stretch>
              <a:fillRect/>
            </a:stretch>
          </p:blipFill>
          <p:spPr>
            <a:xfrm>
              <a:off x="5029725" y="3200850"/>
              <a:ext cx="1645500" cy="1645500"/>
            </a:xfrm>
            <a:prstGeom prst="rect">
              <a:avLst/>
            </a:prstGeom>
            <a:noFill/>
            <a:ln>
              <a:noFill/>
            </a:ln>
          </p:spPr>
        </p:pic>
        <p:sp>
          <p:nvSpPr>
            <p:cNvPr id="367" name="Google Shape;367;p27"/>
            <p:cNvSpPr txBox="1"/>
            <p:nvPr/>
          </p:nvSpPr>
          <p:spPr>
            <a:xfrm>
              <a:off x="5233275" y="2955741"/>
              <a:ext cx="12384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t>OS = 19 / Pred = 20</a:t>
              </a:r>
              <a:endParaRPr b="1" sz="800"/>
            </a:p>
          </p:txBody>
        </p:sp>
      </p:grpSp>
      <p:grpSp>
        <p:nvGrpSpPr>
          <p:cNvPr id="368" name="Google Shape;368;p27"/>
          <p:cNvGrpSpPr/>
          <p:nvPr/>
        </p:nvGrpSpPr>
        <p:grpSpPr>
          <a:xfrm>
            <a:off x="7329903" y="2892338"/>
            <a:ext cx="1645500" cy="1890609"/>
            <a:chOff x="7101303" y="2955741"/>
            <a:chExt cx="1645500" cy="1890609"/>
          </a:xfrm>
        </p:grpSpPr>
        <p:pic>
          <p:nvPicPr>
            <p:cNvPr id="369" name="Google Shape;369;p27"/>
            <p:cNvPicPr preferRelativeResize="0"/>
            <p:nvPr/>
          </p:nvPicPr>
          <p:blipFill>
            <a:blip r:embed="rId11">
              <a:alphaModFix/>
            </a:blip>
            <a:stretch>
              <a:fillRect/>
            </a:stretch>
          </p:blipFill>
          <p:spPr>
            <a:xfrm>
              <a:off x="7101303" y="3200850"/>
              <a:ext cx="1645500" cy="1645500"/>
            </a:xfrm>
            <a:prstGeom prst="rect">
              <a:avLst/>
            </a:prstGeom>
            <a:noFill/>
            <a:ln>
              <a:noFill/>
            </a:ln>
          </p:spPr>
        </p:pic>
        <p:sp>
          <p:nvSpPr>
            <p:cNvPr id="370" name="Google Shape;370;p27"/>
            <p:cNvSpPr txBox="1"/>
            <p:nvPr/>
          </p:nvSpPr>
          <p:spPr>
            <a:xfrm>
              <a:off x="7187254" y="2955741"/>
              <a:ext cx="1473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900"/>
                <a:t>OS = 103 / Pred = 104</a:t>
              </a:r>
              <a:endParaRPr b="1" sz="800"/>
            </a:p>
          </p:txBody>
        </p:sp>
      </p:grpSp>
      <p:sp>
        <p:nvSpPr>
          <p:cNvPr id="371" name="Google Shape;371;p27"/>
          <p:cNvSpPr txBox="1"/>
          <p:nvPr/>
        </p:nvSpPr>
        <p:spPr>
          <a:xfrm>
            <a:off x="302950" y="1524184"/>
            <a:ext cx="141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t>Erreur absolue</a:t>
            </a:r>
            <a:endParaRPr/>
          </a:p>
          <a:p>
            <a:pPr indent="0" lvl="0" marL="0" rtl="0" algn="ctr">
              <a:spcBef>
                <a:spcPts val="0"/>
              </a:spcBef>
              <a:spcAft>
                <a:spcPts val="0"/>
              </a:spcAft>
              <a:buNone/>
            </a:pPr>
            <a:r>
              <a:rPr lang="fr"/>
              <a:t>&gt; 10</a:t>
            </a:r>
            <a:endParaRPr/>
          </a:p>
        </p:txBody>
      </p:sp>
      <p:sp>
        <p:nvSpPr>
          <p:cNvPr id="372" name="Google Shape;372;p27"/>
          <p:cNvSpPr txBox="1"/>
          <p:nvPr/>
        </p:nvSpPr>
        <p:spPr>
          <a:xfrm>
            <a:off x="302950" y="3498134"/>
            <a:ext cx="141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t>Erreur absolue</a:t>
            </a:r>
            <a:endParaRPr/>
          </a:p>
          <a:p>
            <a:pPr indent="0" lvl="0" marL="0" rtl="0" algn="ctr">
              <a:spcBef>
                <a:spcPts val="0"/>
              </a:spcBef>
              <a:spcAft>
                <a:spcPts val="0"/>
              </a:spcAft>
              <a:buNone/>
            </a:pPr>
            <a:r>
              <a:rPr lang="fr"/>
              <a:t>&lt; 3</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376" name="Shape 376"/>
        <p:cNvGrpSpPr/>
        <p:nvPr/>
      </p:nvGrpSpPr>
      <p:grpSpPr>
        <a:xfrm>
          <a:off x="0" y="0"/>
          <a:ext cx="0" cy="0"/>
          <a:chOff x="0" y="0"/>
          <a:chExt cx="0" cy="0"/>
        </a:xfrm>
      </p:grpSpPr>
      <p:pic>
        <p:nvPicPr>
          <p:cNvPr id="377" name="Google Shape;377;p28"/>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378" name="Google Shape;378;p28"/>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Les données disponibles</a:t>
            </a:r>
            <a:endParaRPr b="0" i="0" sz="2500" u="none" cap="none" strike="noStrike">
              <a:solidFill>
                <a:srgbClr val="0E3449"/>
              </a:solidFill>
              <a:latin typeface="Inter"/>
              <a:ea typeface="Inter"/>
              <a:cs typeface="Inter"/>
              <a:sym typeface="Inter"/>
            </a:endParaRPr>
          </a:p>
        </p:txBody>
      </p:sp>
      <p:grpSp>
        <p:nvGrpSpPr>
          <p:cNvPr id="379" name="Google Shape;379;p28"/>
          <p:cNvGrpSpPr/>
          <p:nvPr/>
        </p:nvGrpSpPr>
        <p:grpSpPr>
          <a:xfrm>
            <a:off x="310865" y="1010500"/>
            <a:ext cx="961550" cy="818198"/>
            <a:chOff x="5005800" y="2616523"/>
            <a:chExt cx="1157100" cy="950177"/>
          </a:xfrm>
        </p:grpSpPr>
        <p:sp>
          <p:nvSpPr>
            <p:cNvPr id="380" name="Google Shape;380;p28"/>
            <p:cNvSpPr/>
            <p:nvPr/>
          </p:nvSpPr>
          <p:spPr>
            <a:xfrm>
              <a:off x="5005800" y="2788800"/>
              <a:ext cx="1080900" cy="777900"/>
            </a:xfrm>
            <a:prstGeom prst="roundRect">
              <a:avLst>
                <a:gd fmla="val 16667" name="adj"/>
              </a:avLst>
            </a:prstGeom>
            <a:solidFill>
              <a:srgbClr val="FFD966"/>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28"/>
            <p:cNvPicPr preferRelativeResize="0"/>
            <p:nvPr/>
          </p:nvPicPr>
          <p:blipFill rotWithShape="1">
            <a:blip r:embed="rId4">
              <a:alphaModFix/>
            </a:blip>
            <a:srcRect b="0" l="10283" r="9562" t="0"/>
            <a:stretch/>
          </p:blipFill>
          <p:spPr>
            <a:xfrm>
              <a:off x="5081988" y="2616675"/>
              <a:ext cx="493078" cy="554100"/>
            </a:xfrm>
            <a:prstGeom prst="rect">
              <a:avLst/>
            </a:prstGeom>
            <a:noFill/>
            <a:ln>
              <a:noFill/>
            </a:ln>
            <a:effectLst>
              <a:outerShdw blurRad="57150" rotWithShape="0" algn="bl" dir="5400000" dist="19050">
                <a:srgbClr val="000000">
                  <a:alpha val="50000"/>
                </a:srgbClr>
              </a:outerShdw>
            </a:effectLst>
          </p:spPr>
        </p:pic>
        <p:pic>
          <p:nvPicPr>
            <p:cNvPr id="382" name="Google Shape;382;p28"/>
            <p:cNvPicPr preferRelativeResize="0"/>
            <p:nvPr/>
          </p:nvPicPr>
          <p:blipFill rotWithShape="1">
            <a:blip r:embed="rId5">
              <a:alphaModFix/>
            </a:blip>
            <a:srcRect b="12818" l="16447" r="16393" t="12347"/>
            <a:stretch/>
          </p:blipFill>
          <p:spPr>
            <a:xfrm>
              <a:off x="5593504" y="2616523"/>
              <a:ext cx="493200" cy="554400"/>
            </a:xfrm>
            <a:prstGeom prst="rect">
              <a:avLst/>
            </a:prstGeom>
            <a:noFill/>
            <a:ln>
              <a:noFill/>
            </a:ln>
            <a:effectLst>
              <a:outerShdw blurRad="57150" rotWithShape="0" algn="bl" dir="5400000" dist="19050">
                <a:srgbClr val="000000">
                  <a:alpha val="50000"/>
                </a:srgbClr>
              </a:outerShdw>
            </a:effectLst>
          </p:spPr>
        </p:pic>
        <p:sp>
          <p:nvSpPr>
            <p:cNvPr id="383" name="Google Shape;383;p28"/>
            <p:cNvSpPr/>
            <p:nvPr/>
          </p:nvSpPr>
          <p:spPr>
            <a:xfrm>
              <a:off x="5082000" y="2923514"/>
              <a:ext cx="1080900" cy="636300"/>
            </a:xfrm>
            <a:prstGeom prst="round2DiagRect">
              <a:avLst>
                <a:gd fmla="val 31064" name="adj1"/>
                <a:gd fmla="val 0" name="adj2"/>
              </a:avLst>
            </a:prstGeom>
            <a:solidFill>
              <a:schemeClr val="accen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28"/>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 </a:t>
            </a:r>
            <a:r>
              <a:rPr b="1" lang="fr" sz="1300">
                <a:solidFill>
                  <a:srgbClr val="015955"/>
                </a:solidFill>
                <a:latin typeface="Inter"/>
                <a:ea typeface="Inter"/>
                <a:cs typeface="Inter"/>
                <a:sym typeface="Inter"/>
              </a:rPr>
              <a:t>| 2. Données et deep learning |</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3. Enseignements | 4. Perspectives |</a:t>
            </a:r>
            <a:endParaRPr b="1" sz="1300">
              <a:solidFill>
                <a:srgbClr val="E8F4FF"/>
              </a:solidFill>
              <a:latin typeface="Inter"/>
              <a:ea typeface="Inter"/>
              <a:cs typeface="Inter"/>
              <a:sym typeface="Inter"/>
            </a:endParaRPr>
          </a:p>
        </p:txBody>
      </p:sp>
      <p:pic>
        <p:nvPicPr>
          <p:cNvPr id="385" name="Google Shape;385;p28"/>
          <p:cNvPicPr preferRelativeResize="0"/>
          <p:nvPr/>
        </p:nvPicPr>
        <p:blipFill rotWithShape="1">
          <a:blip r:embed="rId5">
            <a:alphaModFix/>
          </a:blip>
          <a:srcRect b="12818" l="16447" r="16393" t="12347"/>
          <a:stretch/>
        </p:blipFill>
        <p:spPr>
          <a:xfrm>
            <a:off x="1689322" y="1135825"/>
            <a:ext cx="409850" cy="477394"/>
          </a:xfrm>
          <a:prstGeom prst="rect">
            <a:avLst/>
          </a:prstGeom>
          <a:noFill/>
          <a:ln>
            <a:noFill/>
          </a:ln>
          <a:effectLst>
            <a:outerShdw blurRad="57150" rotWithShape="0" algn="bl" dir="5400000" dist="19050">
              <a:srgbClr val="000000">
                <a:alpha val="50000"/>
              </a:srgbClr>
            </a:outerShdw>
          </a:effectLst>
        </p:spPr>
      </p:pic>
      <p:sp>
        <p:nvSpPr>
          <p:cNvPr id="386" name="Google Shape;386;p28"/>
          <p:cNvSpPr txBox="1"/>
          <p:nvPr/>
        </p:nvSpPr>
        <p:spPr>
          <a:xfrm>
            <a:off x="2294600" y="1066725"/>
            <a:ext cx="447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015955"/>
                </a:solidFill>
              </a:rPr>
              <a:t>Données médicales des patient </a:t>
            </a:r>
            <a:r>
              <a:rPr lang="fr" sz="1000">
                <a:solidFill>
                  <a:srgbClr val="015955"/>
                </a:solidFill>
              </a:rPr>
              <a:t>(43 x </a:t>
            </a:r>
            <a:r>
              <a:rPr i="1" lang="fr" sz="1000">
                <a:solidFill>
                  <a:srgbClr val="015955"/>
                </a:solidFill>
              </a:rPr>
              <a:t>patient_id, gender</a:t>
            </a:r>
            <a:r>
              <a:rPr lang="fr" sz="1000">
                <a:solidFill>
                  <a:srgbClr val="015955"/>
                </a:solidFill>
              </a:rPr>
              <a:t>…)</a:t>
            </a:r>
            <a:endParaRPr sz="1000">
              <a:solidFill>
                <a:srgbClr val="015955"/>
              </a:solidFill>
            </a:endParaRPr>
          </a:p>
          <a:p>
            <a:pPr indent="0" lvl="0" marL="0" rtl="0" algn="l">
              <a:spcBef>
                <a:spcPts val="0"/>
              </a:spcBef>
              <a:spcAft>
                <a:spcPts val="0"/>
              </a:spcAft>
              <a:buNone/>
            </a:pPr>
            <a:r>
              <a:rPr lang="fr" u="sng">
                <a:solidFill>
                  <a:srgbClr val="0E3449"/>
                </a:solidFill>
              </a:rPr>
              <a:t>Valeur cible =&gt; ‘overall survival’ (os) du patient</a:t>
            </a:r>
            <a:endParaRPr u="sng">
              <a:solidFill>
                <a:srgbClr val="0E3449"/>
              </a:solidFill>
            </a:endParaRPr>
          </a:p>
        </p:txBody>
      </p:sp>
      <p:pic>
        <p:nvPicPr>
          <p:cNvPr id="387" name="Google Shape;387;p28"/>
          <p:cNvPicPr preferRelativeResize="0"/>
          <p:nvPr/>
        </p:nvPicPr>
        <p:blipFill>
          <a:blip r:embed="rId6">
            <a:alphaModFix/>
          </a:blip>
          <a:stretch>
            <a:fillRect/>
          </a:stretch>
        </p:blipFill>
        <p:spPr>
          <a:xfrm>
            <a:off x="-38100" y="2298719"/>
            <a:ext cx="9143999" cy="2557762"/>
          </a:xfrm>
          <a:prstGeom prst="rect">
            <a:avLst/>
          </a:prstGeom>
          <a:noFill/>
          <a:ln>
            <a:noFill/>
          </a:ln>
        </p:spPr>
      </p:pic>
      <p:sp>
        <p:nvSpPr>
          <p:cNvPr id="388" name="Google Shape;388;p28"/>
          <p:cNvSpPr txBox="1"/>
          <p:nvPr/>
        </p:nvSpPr>
        <p:spPr>
          <a:xfrm>
            <a:off x="608060" y="3782805"/>
            <a:ext cx="76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t>Femmes</a:t>
            </a:r>
            <a:endParaRPr sz="1100"/>
          </a:p>
        </p:txBody>
      </p:sp>
      <p:sp>
        <p:nvSpPr>
          <p:cNvPr id="389" name="Google Shape;389;p28"/>
          <p:cNvSpPr txBox="1"/>
          <p:nvPr/>
        </p:nvSpPr>
        <p:spPr>
          <a:xfrm>
            <a:off x="1941545" y="2418825"/>
            <a:ext cx="76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t>Hommes</a:t>
            </a:r>
            <a:endParaRPr sz="1100"/>
          </a:p>
        </p:txBody>
      </p:sp>
      <p:sp>
        <p:nvSpPr>
          <p:cNvPr id="390" name="Google Shape;390;p28"/>
          <p:cNvSpPr txBox="1"/>
          <p:nvPr/>
        </p:nvSpPr>
        <p:spPr>
          <a:xfrm>
            <a:off x="3755125" y="2013300"/>
            <a:ext cx="15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t>Overall Survival (os)</a:t>
            </a:r>
            <a:endParaRPr sz="1100"/>
          </a:p>
        </p:txBody>
      </p:sp>
      <p:sp>
        <p:nvSpPr>
          <p:cNvPr id="391" name="Google Shape;391;p28"/>
          <p:cNvSpPr txBox="1"/>
          <p:nvPr/>
        </p:nvSpPr>
        <p:spPr>
          <a:xfrm>
            <a:off x="5777150" y="205750"/>
            <a:ext cx="303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peut être revoir les graphiques un peu (titre axe, légendes)</a:t>
            </a:r>
            <a:endParaRPr/>
          </a:p>
        </p:txBody>
      </p:sp>
      <p:sp>
        <p:nvSpPr>
          <p:cNvPr id="392" name="Google Shape;39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Contexte</a:t>
            </a:r>
            <a:endParaRPr b="0" i="0" sz="2500" u="none" cap="none" strike="noStrike">
              <a:solidFill>
                <a:srgbClr val="0E3449"/>
              </a:solidFill>
              <a:latin typeface="Inter"/>
              <a:ea typeface="Inter"/>
              <a:cs typeface="Inter"/>
              <a:sym typeface="Inter"/>
            </a:endParaRPr>
          </a:p>
        </p:txBody>
      </p:sp>
      <p:sp>
        <p:nvSpPr>
          <p:cNvPr id="70" name="Google Shape;70;p14"/>
          <p:cNvSpPr txBox="1"/>
          <p:nvPr>
            <p:ph idx="4294967295" type="ctrTitle"/>
          </p:nvPr>
        </p:nvSpPr>
        <p:spPr>
          <a:xfrm>
            <a:off x="743675" y="1181350"/>
            <a:ext cx="7386300" cy="9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Cancer ORL</a:t>
            </a:r>
            <a:endParaRPr sz="2000">
              <a:solidFill>
                <a:srgbClr val="4B5258"/>
              </a:solidFill>
              <a:latin typeface="Inter"/>
              <a:ea typeface="Inter"/>
              <a:cs typeface="Inter"/>
              <a:sym typeface="Inter"/>
            </a:endParaRPr>
          </a:p>
          <a:p>
            <a:pPr indent="0" lvl="0" marL="0" rtl="0" algn="l">
              <a:lnSpc>
                <a:spcPct val="115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	</a:t>
            </a:r>
            <a:r>
              <a:rPr lang="fr" sz="1700">
                <a:solidFill>
                  <a:srgbClr val="4B5258"/>
                </a:solidFill>
                <a:latin typeface="Inter"/>
                <a:ea typeface="Inter"/>
                <a:cs typeface="Inter"/>
                <a:sym typeface="Inter"/>
              </a:rPr>
              <a:t>-600,000 cas dans le monde (6ème rang mondial)</a:t>
            </a:r>
            <a:endParaRPr sz="1700">
              <a:solidFill>
                <a:srgbClr val="4B5258"/>
              </a:solidFill>
              <a:latin typeface="Inter"/>
              <a:ea typeface="Inter"/>
              <a:cs typeface="Inter"/>
              <a:sym typeface="Inter"/>
            </a:endParaRPr>
          </a:p>
          <a:p>
            <a:pPr indent="0" lvl="0" marL="0" rtl="0" algn="l">
              <a:lnSpc>
                <a:spcPct val="115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	-13,000 cas par an en France</a:t>
            </a:r>
            <a:r>
              <a:rPr baseline="30000" lang="fr" sz="1700">
                <a:solidFill>
                  <a:srgbClr val="4B5258"/>
                </a:solidFill>
                <a:latin typeface="Inter"/>
                <a:ea typeface="Inter"/>
                <a:cs typeface="Inter"/>
                <a:sym typeface="Inter"/>
              </a:rPr>
              <a:t>*</a:t>
            </a:r>
            <a:endParaRPr baseline="30000" sz="1700">
              <a:solidFill>
                <a:srgbClr val="4B5258"/>
              </a:solidFill>
              <a:latin typeface="Inter"/>
              <a:ea typeface="Inter"/>
              <a:cs typeface="Inter"/>
              <a:sym typeface="Inter"/>
            </a:endParaRPr>
          </a:p>
          <a:p>
            <a:pPr indent="0" lvl="0" marL="0" rtl="0" algn="l">
              <a:spcBef>
                <a:spcPts val="0"/>
              </a:spcBef>
              <a:spcAft>
                <a:spcPts val="0"/>
              </a:spcAft>
              <a:buClr>
                <a:schemeClr val="dk1"/>
              </a:buClr>
              <a:buSzPts val="2800"/>
              <a:buFont typeface="Arial"/>
              <a:buNone/>
            </a:pPr>
            <a:r>
              <a:t/>
            </a:r>
            <a:endParaRPr sz="1700">
              <a:solidFill>
                <a:srgbClr val="4B5258"/>
              </a:solidFill>
              <a:latin typeface="Inter"/>
              <a:ea typeface="Inter"/>
              <a:cs typeface="Inter"/>
              <a:sym typeface="Inter"/>
            </a:endParaRPr>
          </a:p>
        </p:txBody>
      </p:sp>
      <p:sp>
        <p:nvSpPr>
          <p:cNvPr id="71" name="Google Shape;71;p14"/>
          <p:cNvSpPr/>
          <p:nvPr/>
        </p:nvSpPr>
        <p:spPr>
          <a:xfrm rot="-355994">
            <a:off x="406136" y="142458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 name="Google Shape;72;p14"/>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73" name="Google Shape;73;p14"/>
          <p:cNvSpPr txBox="1"/>
          <p:nvPr/>
        </p:nvSpPr>
        <p:spPr>
          <a:xfrm>
            <a:off x="-19450" y="4703500"/>
            <a:ext cx="2923800" cy="251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SzPct val="155343"/>
              <a:buNone/>
            </a:pPr>
            <a:r>
              <a:rPr lang="fr" sz="655"/>
              <a:t>*Données du </a:t>
            </a:r>
            <a:r>
              <a:rPr lang="fr" sz="655">
                <a:solidFill>
                  <a:schemeClr val="dk1"/>
                </a:solidFill>
              </a:rPr>
              <a:t>Département de Cancérologie Cervico-Faciale, Institut Gustave Roussy</a:t>
            </a:r>
            <a:endParaRPr sz="655"/>
          </a:p>
        </p:txBody>
      </p:sp>
      <p:sp>
        <p:nvSpPr>
          <p:cNvPr id="74" name="Google Shape;74;p14"/>
          <p:cNvSpPr/>
          <p:nvPr/>
        </p:nvSpPr>
        <p:spPr>
          <a:xfrm rot="-355994">
            <a:off x="406136" y="283803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txBox="1"/>
          <p:nvPr>
            <p:ph idx="4294967295" type="ctrTitle"/>
          </p:nvPr>
        </p:nvSpPr>
        <p:spPr>
          <a:xfrm>
            <a:off x="743675" y="2615800"/>
            <a:ext cx="7386300" cy="178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Cancer ORL à P</a:t>
            </a:r>
            <a:r>
              <a:rPr lang="fr" sz="2000">
                <a:solidFill>
                  <a:srgbClr val="4B5258"/>
                </a:solidFill>
                <a:latin typeface="Inter"/>
                <a:ea typeface="Inter"/>
                <a:cs typeface="Inter"/>
                <a:sym typeface="Inter"/>
              </a:rPr>
              <a:t>apillomavirus Humain (hPV)</a:t>
            </a:r>
            <a:r>
              <a:rPr baseline="30000" lang="fr" sz="1400">
                <a:solidFill>
                  <a:srgbClr val="4B5258"/>
                </a:solidFill>
                <a:latin typeface="Inter"/>
                <a:ea typeface="Inter"/>
                <a:cs typeface="Inter"/>
                <a:sym typeface="Inter"/>
              </a:rPr>
              <a:t>*</a:t>
            </a:r>
            <a:endParaRPr baseline="30000" sz="1400">
              <a:solidFill>
                <a:srgbClr val="4B5258"/>
              </a:solidFill>
              <a:latin typeface="Inter"/>
              <a:ea typeface="Inter"/>
              <a:cs typeface="Inter"/>
              <a:sym typeface="Inter"/>
            </a:endParaRPr>
          </a:p>
          <a:p>
            <a:pPr indent="0" lvl="0" marL="0" marR="0" rtl="0" algn="l">
              <a:lnSpc>
                <a:spcPct val="115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	-150 types de hPV, 40 pouvant infecter l’homme</a:t>
            </a:r>
            <a:endParaRPr sz="1700">
              <a:solidFill>
                <a:srgbClr val="4B5258"/>
              </a:solidFill>
              <a:latin typeface="Inter"/>
              <a:ea typeface="Inter"/>
              <a:cs typeface="Inter"/>
              <a:sym typeface="Inter"/>
            </a:endParaRPr>
          </a:p>
          <a:p>
            <a:pPr indent="457200" lvl="0" marL="0" marR="0" rtl="0" algn="l">
              <a:lnSpc>
                <a:spcPct val="115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-70% des personnes sexuellement actives exposées</a:t>
            </a:r>
            <a:endParaRPr sz="1700">
              <a:solidFill>
                <a:srgbClr val="4B5258"/>
              </a:solidFill>
              <a:latin typeface="Inter"/>
              <a:ea typeface="Inter"/>
              <a:cs typeface="Inter"/>
              <a:sym typeface="Inter"/>
            </a:endParaRPr>
          </a:p>
          <a:p>
            <a:pPr indent="457200" lvl="0" marL="0" marR="0" rtl="0" algn="l">
              <a:lnSpc>
                <a:spcPct val="115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-Supposé responsable 30% des cancers ORL</a:t>
            </a:r>
            <a:endParaRPr sz="1700">
              <a:solidFill>
                <a:srgbClr val="4B5258"/>
              </a:solidFill>
              <a:latin typeface="Inter"/>
              <a:ea typeface="Inter"/>
              <a:cs typeface="Inter"/>
              <a:sym typeface="Inter"/>
            </a:endParaRPr>
          </a:p>
        </p:txBody>
      </p:sp>
      <p:pic>
        <p:nvPicPr>
          <p:cNvPr id="76" name="Google Shape;76;p14"/>
          <p:cNvPicPr preferRelativeResize="0"/>
          <p:nvPr/>
        </p:nvPicPr>
        <p:blipFill>
          <a:blip r:embed="rId4">
            <a:alphaModFix/>
          </a:blip>
          <a:stretch>
            <a:fillRect/>
          </a:stretch>
        </p:blipFill>
        <p:spPr>
          <a:xfrm>
            <a:off x="6660175" y="135525"/>
            <a:ext cx="2362926" cy="1657976"/>
          </a:xfrm>
          <a:prstGeom prst="rect">
            <a:avLst/>
          </a:prstGeom>
          <a:noFill/>
          <a:ln>
            <a:noFill/>
          </a:ln>
        </p:spPr>
      </p:pic>
      <p:sp>
        <p:nvSpPr>
          <p:cNvPr id="77" name="Google Shape;77;p14"/>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015955"/>
                </a:solidFill>
                <a:latin typeface="Inter"/>
                <a:ea typeface="Inter"/>
                <a:cs typeface="Inter"/>
                <a:sym typeface="Inter"/>
              </a:rPr>
              <a:t>| 1. Contexte et enjeux |</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2. Données | 3. Deep learning  | 4. Perspectives |</a:t>
            </a:r>
            <a:endParaRPr b="1" sz="1300">
              <a:solidFill>
                <a:srgbClr val="E8F4FF"/>
              </a:solidFill>
              <a:latin typeface="Inter"/>
              <a:ea typeface="Inter"/>
              <a:cs typeface="Inter"/>
              <a:sym typeface="Inter"/>
            </a:endParaRPr>
          </a:p>
        </p:txBody>
      </p:sp>
      <p:sp>
        <p:nvSpPr>
          <p:cNvPr id="78" name="Google Shape;78;p14"/>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015955"/>
                </a:solidFill>
                <a:latin typeface="Inter"/>
                <a:ea typeface="Inter"/>
                <a:cs typeface="Inter"/>
                <a:sym typeface="Inter"/>
              </a:rPr>
              <a:t>| 1. Contexte et enjeux |</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2. Données | 3. Deep learning  | 4. Perspectives |</a:t>
            </a:r>
            <a:endParaRPr b="1" sz="1300">
              <a:solidFill>
                <a:srgbClr val="E8F4FF"/>
              </a:solidFill>
              <a:latin typeface="Inter"/>
              <a:ea typeface="Inter"/>
              <a:cs typeface="Inter"/>
              <a:sym typeface="Inter"/>
            </a:endParaRPr>
          </a:p>
        </p:txBody>
      </p:sp>
      <p:sp>
        <p:nvSpPr>
          <p:cNvPr id="84" name="Google Shape;84;p15"/>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Enjeux</a:t>
            </a:r>
            <a:endParaRPr b="0" i="0" sz="2500" u="none" cap="none" strike="noStrike">
              <a:solidFill>
                <a:srgbClr val="0E3449"/>
              </a:solidFill>
              <a:latin typeface="Inter"/>
              <a:ea typeface="Inter"/>
              <a:cs typeface="Inter"/>
              <a:sym typeface="Inter"/>
            </a:endParaRPr>
          </a:p>
        </p:txBody>
      </p:sp>
      <p:sp>
        <p:nvSpPr>
          <p:cNvPr id="85" name="Google Shape;85;p15"/>
          <p:cNvSpPr txBox="1"/>
          <p:nvPr>
            <p:ph idx="4294967295" type="ctrTitle"/>
          </p:nvPr>
        </p:nvSpPr>
        <p:spPr>
          <a:xfrm>
            <a:off x="897375" y="1081975"/>
            <a:ext cx="7589400" cy="9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Épidémiologique</a:t>
            </a:r>
            <a:endParaRPr sz="2000">
              <a:solidFill>
                <a:srgbClr val="4B5258"/>
              </a:solidFill>
              <a:latin typeface="Inter"/>
              <a:ea typeface="Inter"/>
              <a:cs typeface="Inter"/>
              <a:sym typeface="Inter"/>
            </a:endParaRPr>
          </a:p>
          <a:p>
            <a:pPr indent="457200" lvl="0" marL="0" marR="0" rtl="0" algn="l">
              <a:lnSpc>
                <a:spcPct val="100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-mieux classer/comprendre les cancers ORL (HPV vs autres)</a:t>
            </a:r>
            <a:endParaRPr sz="1700">
              <a:solidFill>
                <a:srgbClr val="4B5258"/>
              </a:solidFill>
              <a:latin typeface="Inter"/>
              <a:ea typeface="Inter"/>
              <a:cs typeface="Inter"/>
              <a:sym typeface="Inter"/>
            </a:endParaRPr>
          </a:p>
        </p:txBody>
      </p:sp>
      <p:sp>
        <p:nvSpPr>
          <p:cNvPr id="86" name="Google Shape;86;p15"/>
          <p:cNvSpPr/>
          <p:nvPr/>
        </p:nvSpPr>
        <p:spPr>
          <a:xfrm rot="-355994">
            <a:off x="559836" y="132521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15"/>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88" name="Google Shape;88;p15"/>
          <p:cNvSpPr txBox="1"/>
          <p:nvPr/>
        </p:nvSpPr>
        <p:spPr>
          <a:xfrm>
            <a:off x="6111325" y="238900"/>
            <a:ext cx="2679900" cy="861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fr" sz="1100"/>
              <a:t>“S’il n’y avait pas la science, combien d’entre nous pourraient profiter de leur cancer pendant plus de cinq ans?”</a:t>
            </a:r>
            <a:endParaRPr i="1" sz="1100"/>
          </a:p>
          <a:p>
            <a:pPr indent="0" lvl="0" marL="0" rtl="0" algn="just">
              <a:spcBef>
                <a:spcPts val="0"/>
              </a:spcBef>
              <a:spcAft>
                <a:spcPts val="0"/>
              </a:spcAft>
              <a:buNone/>
            </a:pPr>
            <a:r>
              <a:rPr i="1" lang="fr" sz="1100"/>
              <a:t>-Pierre Desproges</a:t>
            </a:r>
            <a:endParaRPr i="1" sz="1100"/>
          </a:p>
        </p:txBody>
      </p:sp>
      <p:sp>
        <p:nvSpPr>
          <p:cNvPr id="89" name="Google Shape;89;p15"/>
          <p:cNvSpPr txBox="1"/>
          <p:nvPr>
            <p:ph idx="4294967295" type="ctrTitle"/>
          </p:nvPr>
        </p:nvSpPr>
        <p:spPr>
          <a:xfrm>
            <a:off x="897375" y="1877575"/>
            <a:ext cx="7386300" cy="9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Diagnostique / Recherche</a:t>
            </a:r>
            <a:endParaRPr sz="2000">
              <a:solidFill>
                <a:srgbClr val="4B5258"/>
              </a:solidFill>
              <a:latin typeface="Inter"/>
              <a:ea typeface="Inter"/>
              <a:cs typeface="Inter"/>
              <a:sym typeface="Inter"/>
            </a:endParaRPr>
          </a:p>
          <a:p>
            <a:pPr indent="457200" lvl="0" marL="0" marR="0" rtl="0" algn="l">
              <a:lnSpc>
                <a:spcPct val="100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a:t>
            </a:r>
            <a:r>
              <a:rPr lang="fr" sz="1700">
                <a:solidFill>
                  <a:srgbClr val="4B5258"/>
                </a:solidFill>
                <a:latin typeface="Inter"/>
                <a:ea typeface="Inter"/>
                <a:cs typeface="Inter"/>
                <a:sym typeface="Inter"/>
              </a:rPr>
              <a:t>permettre une meilleure prise en charge du patient</a:t>
            </a:r>
            <a:endParaRPr sz="1700">
              <a:solidFill>
                <a:srgbClr val="4B5258"/>
              </a:solidFill>
              <a:latin typeface="Inter"/>
              <a:ea typeface="Inter"/>
              <a:cs typeface="Inter"/>
              <a:sym typeface="Inter"/>
            </a:endParaRPr>
          </a:p>
          <a:p>
            <a:pPr indent="457200" lvl="0" marL="0" marR="0" rtl="0" algn="l">
              <a:lnSpc>
                <a:spcPct val="100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-orienter les recherches sur le traitement/prévention du cancer</a:t>
            </a:r>
            <a:endParaRPr sz="1700">
              <a:solidFill>
                <a:srgbClr val="4B5258"/>
              </a:solidFill>
              <a:latin typeface="Inter"/>
              <a:ea typeface="Inter"/>
              <a:cs typeface="Inter"/>
              <a:sym typeface="Inter"/>
            </a:endParaRPr>
          </a:p>
        </p:txBody>
      </p:sp>
      <p:sp>
        <p:nvSpPr>
          <p:cNvPr id="90" name="Google Shape;90;p15"/>
          <p:cNvSpPr/>
          <p:nvPr/>
        </p:nvSpPr>
        <p:spPr>
          <a:xfrm rot="-355994">
            <a:off x="559836" y="212081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5"/>
          <p:cNvSpPr txBox="1"/>
          <p:nvPr>
            <p:ph idx="4294967295" type="ctrTitle"/>
          </p:nvPr>
        </p:nvSpPr>
        <p:spPr>
          <a:xfrm>
            <a:off x="897375" y="3076250"/>
            <a:ext cx="7386300" cy="9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Santé publique / Economique</a:t>
            </a:r>
            <a:endParaRPr sz="2000">
              <a:solidFill>
                <a:srgbClr val="4B5258"/>
              </a:solidFill>
              <a:latin typeface="Inter"/>
              <a:ea typeface="Inter"/>
              <a:cs typeface="Inter"/>
              <a:sym typeface="Inter"/>
            </a:endParaRPr>
          </a:p>
          <a:p>
            <a:pPr indent="457200" lvl="0" marL="0" marR="0" rtl="0" algn="l">
              <a:lnSpc>
                <a:spcPct val="100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-lutte contre le cancer</a:t>
            </a:r>
            <a:endParaRPr sz="1700">
              <a:solidFill>
                <a:srgbClr val="4B5258"/>
              </a:solidFill>
              <a:latin typeface="Inter"/>
              <a:ea typeface="Inter"/>
              <a:cs typeface="Inter"/>
              <a:sym typeface="Inter"/>
            </a:endParaRPr>
          </a:p>
        </p:txBody>
      </p:sp>
      <p:sp>
        <p:nvSpPr>
          <p:cNvPr id="92" name="Google Shape;92;p15"/>
          <p:cNvSpPr/>
          <p:nvPr/>
        </p:nvSpPr>
        <p:spPr>
          <a:xfrm rot="-355994">
            <a:off x="559836" y="331948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5"/>
          <p:cNvSpPr txBox="1"/>
          <p:nvPr>
            <p:ph idx="4294967295" type="ctrTitle"/>
          </p:nvPr>
        </p:nvSpPr>
        <p:spPr>
          <a:xfrm>
            <a:off x="897375" y="3921225"/>
            <a:ext cx="7386300" cy="9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Personnel =&gt; concours type “Kaggle”</a:t>
            </a:r>
            <a:endParaRPr sz="2000">
              <a:solidFill>
                <a:srgbClr val="4B5258"/>
              </a:solidFill>
              <a:latin typeface="Inter"/>
              <a:ea typeface="Inter"/>
              <a:cs typeface="Inter"/>
              <a:sym typeface="Inter"/>
            </a:endParaRPr>
          </a:p>
          <a:p>
            <a:pPr indent="457200" lvl="0" marL="0" marR="0" rtl="0" algn="l">
              <a:lnSpc>
                <a:spcPct val="100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-bon</a:t>
            </a:r>
            <a:r>
              <a:rPr lang="fr" sz="2000">
                <a:solidFill>
                  <a:srgbClr val="4B5258"/>
                </a:solidFill>
                <a:latin typeface="Inter"/>
                <a:ea typeface="Inter"/>
                <a:cs typeface="Inter"/>
                <a:sym typeface="Inter"/>
              </a:rPr>
              <a:t> </a:t>
            </a:r>
            <a:r>
              <a:rPr lang="fr" sz="1700">
                <a:solidFill>
                  <a:srgbClr val="4B5258"/>
                </a:solidFill>
                <a:latin typeface="Inter"/>
                <a:ea typeface="Inter"/>
                <a:cs typeface="Inter"/>
                <a:sym typeface="Inter"/>
              </a:rPr>
              <a:t>classement au leader board ORL/IA</a:t>
            </a:r>
            <a:endParaRPr sz="1700">
              <a:solidFill>
                <a:srgbClr val="4B5258"/>
              </a:solidFill>
              <a:latin typeface="Inter"/>
              <a:ea typeface="Inter"/>
              <a:cs typeface="Inter"/>
              <a:sym typeface="Inter"/>
            </a:endParaRPr>
          </a:p>
        </p:txBody>
      </p:sp>
      <p:sp>
        <p:nvSpPr>
          <p:cNvPr id="94" name="Google Shape;94;p15"/>
          <p:cNvSpPr/>
          <p:nvPr/>
        </p:nvSpPr>
        <p:spPr>
          <a:xfrm rot="-355994">
            <a:off x="559836" y="4164461"/>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5"/>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99" name="Shape 99"/>
        <p:cNvGrpSpPr/>
        <p:nvPr/>
      </p:nvGrpSpPr>
      <p:grpSpPr>
        <a:xfrm>
          <a:off x="0" y="0"/>
          <a:ext cx="0" cy="0"/>
          <a:chOff x="0" y="0"/>
          <a:chExt cx="0" cy="0"/>
        </a:xfrm>
      </p:grpSpPr>
      <p:sp>
        <p:nvSpPr>
          <p:cNvPr id="100" name="Google Shape;100;p16"/>
          <p:cNvSpPr txBox="1"/>
          <p:nvPr>
            <p:ph idx="4294967295" type="ctrTitle"/>
          </p:nvPr>
        </p:nvSpPr>
        <p:spPr>
          <a:xfrm>
            <a:off x="861050" y="1039500"/>
            <a:ext cx="7406700" cy="3188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fr" sz="3200">
                <a:solidFill>
                  <a:schemeClr val="lt1"/>
                </a:solidFill>
                <a:latin typeface="Libre Baskerville"/>
                <a:ea typeface="Libre Baskerville"/>
                <a:cs typeface="Libre Baskerville"/>
                <a:sym typeface="Libre Baskerville"/>
              </a:rPr>
              <a:t>L</a:t>
            </a:r>
            <a:r>
              <a:rPr lang="fr" sz="3200">
                <a:solidFill>
                  <a:schemeClr val="lt1"/>
                </a:solidFill>
                <a:latin typeface="Libre Baskerville"/>
                <a:ea typeface="Libre Baskerville"/>
                <a:cs typeface="Libre Baskerville"/>
                <a:sym typeface="Libre Baskerville"/>
              </a:rPr>
              <a:t>e Deep Learning </a:t>
            </a:r>
            <a:r>
              <a:rPr lang="fr" sz="3200">
                <a:solidFill>
                  <a:srgbClr val="FFFFFF"/>
                </a:solidFill>
                <a:latin typeface="Libre Baskerville"/>
                <a:ea typeface="Libre Baskerville"/>
                <a:cs typeface="Libre Baskerville"/>
                <a:sym typeface="Libre Baskerville"/>
              </a:rPr>
              <a:t>permet-il de</a:t>
            </a:r>
            <a:r>
              <a:rPr lang="fr" sz="3200">
                <a:solidFill>
                  <a:srgbClr val="FFFFFF"/>
                </a:solidFill>
                <a:latin typeface="Libre Baskerville"/>
                <a:ea typeface="Libre Baskerville"/>
                <a:cs typeface="Libre Baskerville"/>
                <a:sym typeface="Libre Baskerville"/>
              </a:rPr>
              <a:t> prédire la durée de survie d’un patient atteint de cancer ORL à hPV?</a:t>
            </a:r>
            <a:endParaRPr sz="3200">
              <a:solidFill>
                <a:srgbClr val="FFFFFF"/>
              </a:solidFill>
              <a:latin typeface="Libre Baskerville"/>
              <a:ea typeface="Libre Baskerville"/>
              <a:cs typeface="Libre Baskerville"/>
              <a:sym typeface="Libre Baskerville"/>
            </a:endParaRPr>
          </a:p>
        </p:txBody>
      </p:sp>
      <p:pic>
        <p:nvPicPr>
          <p:cNvPr id="101" name="Google Shape;101;p16"/>
          <p:cNvPicPr preferRelativeResize="0"/>
          <p:nvPr/>
        </p:nvPicPr>
        <p:blipFill rotWithShape="1">
          <a:blip r:embed="rId3">
            <a:alphaModFix/>
          </a:blip>
          <a:srcRect b="0" l="0" r="0" t="0"/>
          <a:stretch/>
        </p:blipFill>
        <p:spPr>
          <a:xfrm>
            <a:off x="463375" y="482850"/>
            <a:ext cx="576900" cy="392780"/>
          </a:xfrm>
          <a:prstGeom prst="rect">
            <a:avLst/>
          </a:prstGeom>
          <a:noFill/>
          <a:ln>
            <a:noFill/>
          </a:ln>
        </p:spPr>
      </p:pic>
      <p:sp>
        <p:nvSpPr>
          <p:cNvPr id="102" name="Google Shape;102;p16"/>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solidFill>
                  <a:srgbClr val="3FDAD2"/>
                </a:solidFill>
              </a:rPr>
              <a:t>‹#›</a:t>
            </a:fld>
            <a:endParaRPr>
              <a:solidFill>
                <a:srgbClr val="3FDAD2"/>
              </a:solidFill>
            </a:endParaRPr>
          </a:p>
        </p:txBody>
      </p:sp>
      <p:sp>
        <p:nvSpPr>
          <p:cNvPr id="103" name="Google Shape;103;p16"/>
          <p:cNvSpPr/>
          <p:nvPr/>
        </p:nvSpPr>
        <p:spPr>
          <a:xfrm>
            <a:off x="10225" y="4868338"/>
            <a:ext cx="9133800" cy="251400"/>
          </a:xfrm>
          <a:prstGeom prst="rect">
            <a:avLst/>
          </a:prstGeom>
          <a:solidFill>
            <a:srgbClr val="14577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 | 2. Données | 3. Deep learning  | 4. Perspectives |</a:t>
            </a:r>
            <a:endParaRPr b="1" sz="1300">
              <a:solidFill>
                <a:srgbClr val="E8F4FF"/>
              </a:solidFill>
              <a:latin typeface="Inter"/>
              <a:ea typeface="Inter"/>
              <a:cs typeface="Inter"/>
              <a:sym typeface="Inter"/>
            </a:endParaRPr>
          </a:p>
        </p:txBody>
      </p:sp>
      <p:sp>
        <p:nvSpPr>
          <p:cNvPr id="104" name="Google Shape;104;p16"/>
          <p:cNvSpPr/>
          <p:nvPr/>
        </p:nvSpPr>
        <p:spPr>
          <a:xfrm>
            <a:off x="22701" y="4868338"/>
            <a:ext cx="1515900" cy="251400"/>
          </a:xfrm>
          <a:prstGeom prst="rect">
            <a:avLst/>
          </a:prstGeom>
          <a:solidFill>
            <a:srgbClr val="145774"/>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Feuille de route:</a:t>
            </a:r>
            <a:endParaRPr b="1" sz="1300">
              <a:solidFill>
                <a:srgbClr val="E8F4FF"/>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5774"/>
        </a:solidFill>
      </p:bgPr>
    </p:bg>
    <p:spTree>
      <p:nvGrpSpPr>
        <p:cNvPr id="108" name="Shape 108"/>
        <p:cNvGrpSpPr/>
        <p:nvPr/>
      </p:nvGrpSpPr>
      <p:grpSpPr>
        <a:xfrm>
          <a:off x="0" y="0"/>
          <a:ext cx="0" cy="0"/>
          <a:chOff x="0" y="0"/>
          <a:chExt cx="0" cy="0"/>
        </a:xfrm>
      </p:grpSpPr>
      <p:sp>
        <p:nvSpPr>
          <p:cNvPr id="109" name="Google Shape;109;p17"/>
          <p:cNvSpPr txBox="1"/>
          <p:nvPr>
            <p:ph idx="4294967295" type="ctrTitle"/>
          </p:nvPr>
        </p:nvSpPr>
        <p:spPr>
          <a:xfrm>
            <a:off x="861050" y="1399450"/>
            <a:ext cx="7406700" cy="197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fr" sz="3200">
                <a:solidFill>
                  <a:srgbClr val="FFFFFF"/>
                </a:solidFill>
                <a:latin typeface="Libre Baskerville"/>
                <a:ea typeface="Libre Baskerville"/>
                <a:cs typeface="Libre Baskerville"/>
                <a:sym typeface="Libre Baskerville"/>
              </a:rPr>
              <a:t>Take home message:</a:t>
            </a:r>
            <a:endParaRPr sz="3200">
              <a:solidFill>
                <a:srgbClr val="FFFFFF"/>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chemeClr val="dk1"/>
              </a:buClr>
              <a:buSzPts val="2800"/>
              <a:buFont typeface="Arial"/>
              <a:buNone/>
            </a:pPr>
            <a:r>
              <a:t/>
            </a:r>
            <a:endParaRPr sz="1500">
              <a:solidFill>
                <a:srgbClr val="FFFFFF"/>
              </a:solidFill>
              <a:latin typeface="Libre Baskerville"/>
              <a:ea typeface="Libre Baskerville"/>
              <a:cs typeface="Libre Baskerville"/>
              <a:sym typeface="Libre Baskerville"/>
            </a:endParaRPr>
          </a:p>
          <a:p>
            <a:pPr indent="0" lvl="0" marL="0" marR="0" rtl="0" algn="ctr">
              <a:lnSpc>
                <a:spcPct val="100000"/>
              </a:lnSpc>
              <a:spcBef>
                <a:spcPts val="0"/>
              </a:spcBef>
              <a:spcAft>
                <a:spcPts val="0"/>
              </a:spcAft>
              <a:buClr>
                <a:schemeClr val="dk1"/>
              </a:buClr>
              <a:buSzPts val="2800"/>
              <a:buFont typeface="Arial"/>
              <a:buNone/>
            </a:pPr>
            <a:r>
              <a:rPr lang="fr" sz="3200">
                <a:solidFill>
                  <a:srgbClr val="FFFFFF"/>
                </a:solidFill>
                <a:latin typeface="Libre Baskerville"/>
                <a:ea typeface="Libre Baskerville"/>
                <a:cs typeface="Libre Baskerville"/>
                <a:sym typeface="Libre Baskerville"/>
              </a:rPr>
              <a:t>Oui c’est possible</a:t>
            </a:r>
            <a:r>
              <a:rPr lang="fr" sz="3200">
                <a:solidFill>
                  <a:srgbClr val="FFFFFF"/>
                </a:solidFill>
                <a:latin typeface="Libre Baskerville"/>
                <a:ea typeface="Libre Baskerville"/>
                <a:cs typeface="Libre Baskerville"/>
                <a:sym typeface="Libre Baskerville"/>
              </a:rPr>
              <a:t>...mais...</a:t>
            </a:r>
            <a:endParaRPr sz="3200">
              <a:solidFill>
                <a:srgbClr val="FFFFFF"/>
              </a:solidFill>
              <a:latin typeface="Libre Baskerville"/>
              <a:ea typeface="Libre Baskerville"/>
              <a:cs typeface="Libre Baskerville"/>
              <a:sym typeface="Libre Baskerville"/>
            </a:endParaRPr>
          </a:p>
        </p:txBody>
      </p:sp>
      <p:pic>
        <p:nvPicPr>
          <p:cNvPr id="110" name="Google Shape;110;p17"/>
          <p:cNvPicPr preferRelativeResize="0"/>
          <p:nvPr/>
        </p:nvPicPr>
        <p:blipFill rotWithShape="1">
          <a:blip r:embed="rId3">
            <a:alphaModFix/>
          </a:blip>
          <a:srcRect b="0" l="0" r="0" t="0"/>
          <a:stretch/>
        </p:blipFill>
        <p:spPr>
          <a:xfrm>
            <a:off x="463375" y="482850"/>
            <a:ext cx="576900" cy="392780"/>
          </a:xfrm>
          <a:prstGeom prst="rect">
            <a:avLst/>
          </a:prstGeom>
          <a:noFill/>
          <a:ln>
            <a:noFill/>
          </a:ln>
        </p:spPr>
      </p:pic>
      <p:sp>
        <p:nvSpPr>
          <p:cNvPr id="111" name="Google Shape;111;p17"/>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solidFill>
                  <a:srgbClr val="3FDAD2"/>
                </a:solidFill>
              </a:rPr>
              <a:t>‹#›</a:t>
            </a:fld>
            <a:endParaRPr>
              <a:solidFill>
                <a:srgbClr val="3FDAD2"/>
              </a:solidFill>
            </a:endParaRPr>
          </a:p>
        </p:txBody>
      </p:sp>
      <p:pic>
        <p:nvPicPr>
          <p:cNvPr id="112" name="Google Shape;112;p17"/>
          <p:cNvPicPr preferRelativeResize="0"/>
          <p:nvPr/>
        </p:nvPicPr>
        <p:blipFill>
          <a:blip r:embed="rId4">
            <a:alphaModFix/>
          </a:blip>
          <a:stretch>
            <a:fillRect/>
          </a:stretch>
        </p:blipFill>
        <p:spPr>
          <a:xfrm>
            <a:off x="6647975" y="2998125"/>
            <a:ext cx="2141626" cy="1606225"/>
          </a:xfrm>
          <a:prstGeom prst="rect">
            <a:avLst/>
          </a:prstGeom>
          <a:noFill/>
          <a:ln>
            <a:noFill/>
          </a:ln>
        </p:spPr>
      </p:pic>
      <p:sp>
        <p:nvSpPr>
          <p:cNvPr id="113" name="Google Shape;113;p17"/>
          <p:cNvSpPr/>
          <p:nvPr/>
        </p:nvSpPr>
        <p:spPr>
          <a:xfrm>
            <a:off x="10225" y="4868338"/>
            <a:ext cx="9133800" cy="251400"/>
          </a:xfrm>
          <a:prstGeom prst="rect">
            <a:avLst/>
          </a:prstGeom>
          <a:solidFill>
            <a:srgbClr val="14577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 | 2. Données | 3. Deep learning  | 4. Perspectives |</a:t>
            </a:r>
            <a:endParaRPr b="1" sz="1300">
              <a:solidFill>
                <a:srgbClr val="E8F4FF"/>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117" name="Shape 117"/>
        <p:cNvGrpSpPr/>
        <p:nvPr/>
      </p:nvGrpSpPr>
      <p:grpSpPr>
        <a:xfrm>
          <a:off x="0" y="0"/>
          <a:ext cx="0" cy="0"/>
          <a:chOff x="0" y="0"/>
          <a:chExt cx="0" cy="0"/>
        </a:xfrm>
      </p:grpSpPr>
      <p:sp>
        <p:nvSpPr>
          <p:cNvPr id="118" name="Google Shape;118;p18"/>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a:t>
            </a:r>
            <a:r>
              <a:rPr b="1" lang="fr" sz="1300">
                <a:solidFill>
                  <a:srgbClr val="C3FFFC"/>
                </a:solidFill>
                <a:latin typeface="Inter"/>
                <a:ea typeface="Inter"/>
                <a:cs typeface="Inter"/>
                <a:sym typeface="Inter"/>
              </a:rPr>
              <a:t> </a:t>
            </a:r>
            <a:r>
              <a:rPr b="1" lang="fr" sz="1300">
                <a:solidFill>
                  <a:srgbClr val="015955"/>
                </a:solidFill>
                <a:latin typeface="Inter"/>
                <a:ea typeface="Inter"/>
                <a:cs typeface="Inter"/>
                <a:sym typeface="Inter"/>
              </a:rPr>
              <a:t>| 2. Données |</a:t>
            </a:r>
            <a:r>
              <a:rPr b="1" lang="fr" sz="1300">
                <a:solidFill>
                  <a:srgbClr val="E8F4FF"/>
                </a:solidFill>
                <a:latin typeface="Inter"/>
                <a:ea typeface="Inter"/>
                <a:cs typeface="Inter"/>
                <a:sym typeface="Inter"/>
              </a:rPr>
              <a:t> 3. Deep learning | 4. Perspectives |</a:t>
            </a:r>
            <a:endParaRPr b="1" sz="1300">
              <a:solidFill>
                <a:srgbClr val="E8F4FF"/>
              </a:solidFill>
              <a:latin typeface="Inter"/>
              <a:ea typeface="Inter"/>
              <a:cs typeface="Inter"/>
              <a:sym typeface="Inter"/>
            </a:endParaRPr>
          </a:p>
        </p:txBody>
      </p:sp>
      <p:pic>
        <p:nvPicPr>
          <p:cNvPr id="119" name="Google Shape;119;p18"/>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120" name="Google Shape;120;p18"/>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Données et objectif</a:t>
            </a:r>
            <a:endParaRPr b="0" i="0" sz="2500" u="none" cap="none" strike="noStrike">
              <a:solidFill>
                <a:srgbClr val="0E3449"/>
              </a:solidFill>
              <a:latin typeface="Inter"/>
              <a:ea typeface="Inter"/>
              <a:cs typeface="Inter"/>
              <a:sym typeface="Inter"/>
            </a:endParaRPr>
          </a:p>
        </p:txBody>
      </p:sp>
      <p:sp>
        <p:nvSpPr>
          <p:cNvPr id="121" name="Google Shape;121;p18"/>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grpSp>
        <p:nvGrpSpPr>
          <p:cNvPr id="122" name="Google Shape;122;p18"/>
          <p:cNvGrpSpPr/>
          <p:nvPr/>
        </p:nvGrpSpPr>
        <p:grpSpPr>
          <a:xfrm>
            <a:off x="199420" y="1890449"/>
            <a:ext cx="3191020" cy="2970359"/>
            <a:chOff x="199420" y="1123436"/>
            <a:chExt cx="3191020" cy="2970359"/>
          </a:xfrm>
        </p:grpSpPr>
        <p:grpSp>
          <p:nvGrpSpPr>
            <p:cNvPr id="123" name="Google Shape;123;p18"/>
            <p:cNvGrpSpPr/>
            <p:nvPr/>
          </p:nvGrpSpPr>
          <p:grpSpPr>
            <a:xfrm>
              <a:off x="199420" y="1123436"/>
              <a:ext cx="3191020" cy="2970359"/>
              <a:chOff x="2010025" y="2030325"/>
              <a:chExt cx="2389024" cy="2426962"/>
            </a:xfrm>
          </p:grpSpPr>
          <p:pic>
            <p:nvPicPr>
              <p:cNvPr id="124" name="Google Shape;124;p18"/>
              <p:cNvPicPr preferRelativeResize="0"/>
              <p:nvPr/>
            </p:nvPicPr>
            <p:blipFill rotWithShape="1">
              <a:blip r:embed="rId4">
                <a:alphaModFix/>
              </a:blip>
              <a:srcRect b="5028" l="4727" r="9480" t="7817"/>
              <a:stretch/>
            </p:blipFill>
            <p:spPr>
              <a:xfrm>
                <a:off x="2010025" y="2030325"/>
                <a:ext cx="2389023" cy="2426962"/>
              </a:xfrm>
              <a:prstGeom prst="rect">
                <a:avLst/>
              </a:prstGeom>
              <a:noFill/>
              <a:ln>
                <a:noFill/>
              </a:ln>
            </p:spPr>
          </p:pic>
          <p:pic>
            <p:nvPicPr>
              <p:cNvPr id="125" name="Google Shape;125;p18"/>
              <p:cNvPicPr preferRelativeResize="0"/>
              <p:nvPr/>
            </p:nvPicPr>
            <p:blipFill rotWithShape="1">
              <a:blip r:embed="rId5">
                <a:alphaModFix/>
              </a:blip>
              <a:srcRect b="16627" l="13001" r="9473" t="14803"/>
              <a:stretch/>
            </p:blipFill>
            <p:spPr>
              <a:xfrm>
                <a:off x="2240150" y="2165303"/>
                <a:ext cx="2158899" cy="149275"/>
              </a:xfrm>
              <a:prstGeom prst="rect">
                <a:avLst/>
              </a:prstGeom>
              <a:noFill/>
              <a:ln>
                <a:noFill/>
              </a:ln>
            </p:spPr>
          </p:pic>
        </p:grpSp>
        <p:sp>
          <p:nvSpPr>
            <p:cNvPr id="126" name="Google Shape;126;p18"/>
            <p:cNvSpPr txBox="1"/>
            <p:nvPr/>
          </p:nvSpPr>
          <p:spPr>
            <a:xfrm>
              <a:off x="560792" y="1398050"/>
              <a:ext cx="2674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700"/>
                <a:t>Min = 4 / Moyenn = 50.1 / Médiane = 60.5 / Max = 103</a:t>
              </a:r>
              <a:endParaRPr b="1" sz="700"/>
            </a:p>
          </p:txBody>
        </p:sp>
      </p:grpSp>
      <p:grpSp>
        <p:nvGrpSpPr>
          <p:cNvPr id="127" name="Google Shape;127;p18"/>
          <p:cNvGrpSpPr/>
          <p:nvPr/>
        </p:nvGrpSpPr>
        <p:grpSpPr>
          <a:xfrm>
            <a:off x="3755006" y="1999113"/>
            <a:ext cx="4440432" cy="2499506"/>
            <a:chOff x="3633064" y="2069477"/>
            <a:chExt cx="4242315" cy="2381843"/>
          </a:xfrm>
        </p:grpSpPr>
        <p:grpSp>
          <p:nvGrpSpPr>
            <p:cNvPr id="128" name="Google Shape;128;p18"/>
            <p:cNvGrpSpPr/>
            <p:nvPr/>
          </p:nvGrpSpPr>
          <p:grpSpPr>
            <a:xfrm>
              <a:off x="3633064" y="2069477"/>
              <a:ext cx="1542423" cy="2381843"/>
              <a:chOff x="703139" y="1527832"/>
              <a:chExt cx="1542423" cy="2381843"/>
            </a:xfrm>
          </p:grpSpPr>
          <p:grpSp>
            <p:nvGrpSpPr>
              <p:cNvPr id="129" name="Google Shape;129;p18"/>
              <p:cNvGrpSpPr/>
              <p:nvPr/>
            </p:nvGrpSpPr>
            <p:grpSpPr>
              <a:xfrm>
                <a:off x="703139" y="1906452"/>
                <a:ext cx="1542423" cy="2003223"/>
                <a:chOff x="276239" y="1438402"/>
                <a:chExt cx="1542423" cy="2003223"/>
              </a:xfrm>
            </p:grpSpPr>
            <p:grpSp>
              <p:nvGrpSpPr>
                <p:cNvPr id="130" name="Google Shape;130;p18"/>
                <p:cNvGrpSpPr/>
                <p:nvPr/>
              </p:nvGrpSpPr>
              <p:grpSpPr>
                <a:xfrm>
                  <a:off x="276239" y="1438402"/>
                  <a:ext cx="1542423" cy="1529548"/>
                  <a:chOff x="276239" y="1438402"/>
                  <a:chExt cx="1542423" cy="1529548"/>
                </a:xfrm>
              </p:grpSpPr>
              <p:grpSp>
                <p:nvGrpSpPr>
                  <p:cNvPr id="131" name="Google Shape;131;p18"/>
                  <p:cNvGrpSpPr/>
                  <p:nvPr/>
                </p:nvGrpSpPr>
                <p:grpSpPr>
                  <a:xfrm>
                    <a:off x="280437" y="1940863"/>
                    <a:ext cx="759451" cy="539575"/>
                    <a:chOff x="200380" y="2560575"/>
                    <a:chExt cx="759451" cy="539575"/>
                  </a:xfrm>
                </p:grpSpPr>
                <p:pic>
                  <p:nvPicPr>
                    <p:cNvPr id="132" name="Google Shape;132;p18"/>
                    <p:cNvPicPr preferRelativeResize="0"/>
                    <p:nvPr/>
                  </p:nvPicPr>
                  <p:blipFill>
                    <a:blip r:embed="rId6">
                      <a:alphaModFix/>
                    </a:blip>
                    <a:stretch>
                      <a:fillRect/>
                    </a:stretch>
                  </p:blipFill>
                  <p:spPr>
                    <a:xfrm>
                      <a:off x="261275" y="2560575"/>
                      <a:ext cx="698556" cy="453724"/>
                    </a:xfrm>
                    <a:prstGeom prst="rect">
                      <a:avLst/>
                    </a:prstGeom>
                    <a:noFill/>
                    <a:ln>
                      <a:noFill/>
                    </a:ln>
                  </p:spPr>
                </p:pic>
                <p:sp>
                  <p:nvSpPr>
                    <p:cNvPr id="133" name="Google Shape;133;p18"/>
                    <p:cNvSpPr txBox="1"/>
                    <p:nvPr/>
                  </p:nvSpPr>
                  <p:spPr>
                    <a:xfrm>
                      <a:off x="200380" y="2850850"/>
                      <a:ext cx="325800" cy="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500">
                          <a:solidFill>
                            <a:schemeClr val="lt1"/>
                          </a:solidFill>
                        </a:rPr>
                        <a:t>ci2</a:t>
                      </a:r>
                      <a:endParaRPr b="1" sz="500">
                        <a:solidFill>
                          <a:schemeClr val="lt1"/>
                        </a:solidFill>
                      </a:endParaRPr>
                    </a:p>
                  </p:txBody>
                </p:sp>
              </p:grpSp>
              <p:grpSp>
                <p:nvGrpSpPr>
                  <p:cNvPr id="134" name="Google Shape;134;p18"/>
                  <p:cNvGrpSpPr/>
                  <p:nvPr/>
                </p:nvGrpSpPr>
                <p:grpSpPr>
                  <a:xfrm>
                    <a:off x="280048" y="1438402"/>
                    <a:ext cx="760228" cy="540223"/>
                    <a:chOff x="200798" y="1833427"/>
                    <a:chExt cx="760228" cy="540223"/>
                  </a:xfrm>
                </p:grpSpPr>
                <p:pic>
                  <p:nvPicPr>
                    <p:cNvPr id="135" name="Google Shape;135;p18"/>
                    <p:cNvPicPr preferRelativeResize="0"/>
                    <p:nvPr/>
                  </p:nvPicPr>
                  <p:blipFill>
                    <a:blip r:embed="rId7">
                      <a:alphaModFix/>
                    </a:blip>
                    <a:stretch>
                      <a:fillRect/>
                    </a:stretch>
                  </p:blipFill>
                  <p:spPr>
                    <a:xfrm>
                      <a:off x="261726" y="1833427"/>
                      <a:ext cx="699300" cy="453724"/>
                    </a:xfrm>
                    <a:prstGeom prst="rect">
                      <a:avLst/>
                    </a:prstGeom>
                    <a:noFill/>
                    <a:ln>
                      <a:noFill/>
                    </a:ln>
                  </p:spPr>
                </p:pic>
                <p:sp>
                  <p:nvSpPr>
                    <p:cNvPr id="136" name="Google Shape;136;p18"/>
                    <p:cNvSpPr txBox="1"/>
                    <p:nvPr/>
                  </p:nvSpPr>
                  <p:spPr>
                    <a:xfrm>
                      <a:off x="200798" y="2124350"/>
                      <a:ext cx="325800" cy="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500">
                          <a:solidFill>
                            <a:schemeClr val="lt1"/>
                          </a:solidFill>
                        </a:rPr>
                        <a:t>ci1</a:t>
                      </a:r>
                      <a:endParaRPr b="1" sz="500">
                        <a:solidFill>
                          <a:schemeClr val="lt1"/>
                        </a:solidFill>
                      </a:endParaRPr>
                    </a:p>
                  </p:txBody>
                </p:sp>
              </p:grpSp>
              <p:grpSp>
                <p:nvGrpSpPr>
                  <p:cNvPr id="137" name="Google Shape;137;p18"/>
                  <p:cNvGrpSpPr/>
                  <p:nvPr/>
                </p:nvGrpSpPr>
                <p:grpSpPr>
                  <a:xfrm>
                    <a:off x="276239" y="2429169"/>
                    <a:ext cx="767847" cy="538475"/>
                    <a:chOff x="196989" y="3282975"/>
                    <a:chExt cx="767847" cy="538475"/>
                  </a:xfrm>
                </p:grpSpPr>
                <p:pic>
                  <p:nvPicPr>
                    <p:cNvPr id="138" name="Google Shape;138;p18"/>
                    <p:cNvPicPr preferRelativeResize="0"/>
                    <p:nvPr/>
                  </p:nvPicPr>
                  <p:blipFill>
                    <a:blip r:embed="rId8">
                      <a:alphaModFix/>
                    </a:blip>
                    <a:stretch>
                      <a:fillRect/>
                    </a:stretch>
                  </p:blipFill>
                  <p:spPr>
                    <a:xfrm>
                      <a:off x="265550" y="3282975"/>
                      <a:ext cx="699286" cy="453724"/>
                    </a:xfrm>
                    <a:prstGeom prst="rect">
                      <a:avLst/>
                    </a:prstGeom>
                    <a:noFill/>
                    <a:ln>
                      <a:noFill/>
                    </a:ln>
                  </p:spPr>
                </p:pic>
                <p:sp>
                  <p:nvSpPr>
                    <p:cNvPr id="139" name="Google Shape;139;p18"/>
                    <p:cNvSpPr txBox="1"/>
                    <p:nvPr/>
                  </p:nvSpPr>
                  <p:spPr>
                    <a:xfrm>
                      <a:off x="196989" y="3572150"/>
                      <a:ext cx="325800" cy="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500">
                          <a:solidFill>
                            <a:schemeClr val="lt1"/>
                          </a:solidFill>
                        </a:rPr>
                        <a:t>ci3</a:t>
                      </a:r>
                      <a:endParaRPr b="1" sz="500">
                        <a:solidFill>
                          <a:schemeClr val="lt1"/>
                        </a:solidFill>
                      </a:endParaRPr>
                    </a:p>
                  </p:txBody>
                </p:sp>
              </p:grpSp>
              <p:grpSp>
                <p:nvGrpSpPr>
                  <p:cNvPr id="140" name="Google Shape;140;p18"/>
                  <p:cNvGrpSpPr/>
                  <p:nvPr/>
                </p:nvGrpSpPr>
                <p:grpSpPr>
                  <a:xfrm>
                    <a:off x="1044064" y="1439287"/>
                    <a:ext cx="774598" cy="538453"/>
                    <a:chOff x="193614" y="4021797"/>
                    <a:chExt cx="774598" cy="538453"/>
                  </a:xfrm>
                </p:grpSpPr>
                <p:pic>
                  <p:nvPicPr>
                    <p:cNvPr id="141" name="Google Shape;141;p18"/>
                    <p:cNvPicPr preferRelativeResize="0"/>
                    <p:nvPr/>
                  </p:nvPicPr>
                  <p:blipFill>
                    <a:blip r:embed="rId9">
                      <a:alphaModFix/>
                    </a:blip>
                    <a:stretch>
                      <a:fillRect/>
                    </a:stretch>
                  </p:blipFill>
                  <p:spPr>
                    <a:xfrm>
                      <a:off x="268926" y="4021797"/>
                      <a:ext cx="699286" cy="453724"/>
                    </a:xfrm>
                    <a:prstGeom prst="rect">
                      <a:avLst/>
                    </a:prstGeom>
                    <a:noFill/>
                    <a:ln>
                      <a:noFill/>
                    </a:ln>
                  </p:spPr>
                </p:pic>
                <p:sp>
                  <p:nvSpPr>
                    <p:cNvPr id="142" name="Google Shape;142;p18"/>
                    <p:cNvSpPr txBox="1"/>
                    <p:nvPr/>
                  </p:nvSpPr>
                  <p:spPr>
                    <a:xfrm>
                      <a:off x="193614" y="4310950"/>
                      <a:ext cx="325800" cy="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500">
                          <a:solidFill>
                            <a:schemeClr val="lt1"/>
                          </a:solidFill>
                        </a:rPr>
                        <a:t>ci5</a:t>
                      </a:r>
                      <a:endParaRPr b="1" sz="500">
                        <a:solidFill>
                          <a:schemeClr val="lt1"/>
                        </a:solidFill>
                      </a:endParaRPr>
                    </a:p>
                  </p:txBody>
                </p:sp>
              </p:grpSp>
              <p:grpSp>
                <p:nvGrpSpPr>
                  <p:cNvPr id="143" name="Google Shape;143;p18"/>
                  <p:cNvGrpSpPr/>
                  <p:nvPr/>
                </p:nvGrpSpPr>
                <p:grpSpPr>
                  <a:xfrm>
                    <a:off x="1046343" y="1939763"/>
                    <a:ext cx="770039" cy="541775"/>
                    <a:chOff x="1410115" y="2507125"/>
                    <a:chExt cx="770039" cy="541775"/>
                  </a:xfrm>
                </p:grpSpPr>
                <p:pic>
                  <p:nvPicPr>
                    <p:cNvPr id="144" name="Google Shape;144;p18"/>
                    <p:cNvPicPr preferRelativeResize="0"/>
                    <p:nvPr/>
                  </p:nvPicPr>
                  <p:blipFill>
                    <a:blip r:embed="rId10">
                      <a:alphaModFix/>
                    </a:blip>
                    <a:stretch>
                      <a:fillRect/>
                    </a:stretch>
                  </p:blipFill>
                  <p:spPr>
                    <a:xfrm>
                      <a:off x="1481603" y="2507125"/>
                      <a:ext cx="698551" cy="453250"/>
                    </a:xfrm>
                    <a:prstGeom prst="rect">
                      <a:avLst/>
                    </a:prstGeom>
                    <a:noFill/>
                    <a:ln>
                      <a:noFill/>
                    </a:ln>
                  </p:spPr>
                </p:pic>
                <p:sp>
                  <p:nvSpPr>
                    <p:cNvPr id="145" name="Google Shape;145;p18"/>
                    <p:cNvSpPr txBox="1"/>
                    <p:nvPr/>
                  </p:nvSpPr>
                  <p:spPr>
                    <a:xfrm>
                      <a:off x="1410115" y="2799600"/>
                      <a:ext cx="325800" cy="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500">
                          <a:solidFill>
                            <a:schemeClr val="lt1"/>
                          </a:solidFill>
                        </a:rPr>
                        <a:t>cti3</a:t>
                      </a:r>
                      <a:endParaRPr b="1" sz="500">
                        <a:solidFill>
                          <a:schemeClr val="lt1"/>
                        </a:solidFill>
                      </a:endParaRPr>
                    </a:p>
                  </p:txBody>
                </p:sp>
              </p:grpSp>
              <p:grpSp>
                <p:nvGrpSpPr>
                  <p:cNvPr id="146" name="Google Shape;146;p18"/>
                  <p:cNvGrpSpPr/>
                  <p:nvPr/>
                </p:nvGrpSpPr>
                <p:grpSpPr>
                  <a:xfrm>
                    <a:off x="1050299" y="2428863"/>
                    <a:ext cx="762126" cy="539087"/>
                    <a:chOff x="1414450" y="3282988"/>
                    <a:chExt cx="762126" cy="539087"/>
                  </a:xfrm>
                </p:grpSpPr>
                <p:pic>
                  <p:nvPicPr>
                    <p:cNvPr id="147" name="Google Shape;147;p18"/>
                    <p:cNvPicPr preferRelativeResize="0"/>
                    <p:nvPr/>
                  </p:nvPicPr>
                  <p:blipFill>
                    <a:blip r:embed="rId11">
                      <a:alphaModFix/>
                    </a:blip>
                    <a:stretch>
                      <a:fillRect/>
                    </a:stretch>
                  </p:blipFill>
                  <p:spPr>
                    <a:xfrm>
                      <a:off x="1477276" y="3282988"/>
                      <a:ext cx="699300" cy="453734"/>
                    </a:xfrm>
                    <a:prstGeom prst="rect">
                      <a:avLst/>
                    </a:prstGeom>
                    <a:noFill/>
                    <a:ln>
                      <a:noFill/>
                    </a:ln>
                  </p:spPr>
                </p:pic>
                <p:sp>
                  <p:nvSpPr>
                    <p:cNvPr id="148" name="Google Shape;148;p18"/>
                    <p:cNvSpPr txBox="1"/>
                    <p:nvPr/>
                  </p:nvSpPr>
                  <p:spPr>
                    <a:xfrm>
                      <a:off x="1414450" y="3572775"/>
                      <a:ext cx="325800" cy="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500">
                          <a:solidFill>
                            <a:schemeClr val="lt1"/>
                          </a:solidFill>
                        </a:rPr>
                        <a:t>cti6</a:t>
                      </a:r>
                      <a:endParaRPr b="1" sz="500">
                        <a:solidFill>
                          <a:schemeClr val="lt1"/>
                        </a:solidFill>
                      </a:endParaRPr>
                    </a:p>
                  </p:txBody>
                </p:sp>
              </p:grpSp>
            </p:grpSp>
            <p:grpSp>
              <p:nvGrpSpPr>
                <p:cNvPr id="149" name="Google Shape;149;p18"/>
                <p:cNvGrpSpPr/>
                <p:nvPr/>
              </p:nvGrpSpPr>
              <p:grpSpPr>
                <a:xfrm>
                  <a:off x="661213" y="2919441"/>
                  <a:ext cx="772474" cy="522184"/>
                  <a:chOff x="3656176" y="3201766"/>
                  <a:chExt cx="772474" cy="522184"/>
                </a:xfrm>
              </p:grpSpPr>
              <p:pic>
                <p:nvPicPr>
                  <p:cNvPr id="150" name="Google Shape;150;p18"/>
                  <p:cNvPicPr preferRelativeResize="0"/>
                  <p:nvPr/>
                </p:nvPicPr>
                <p:blipFill>
                  <a:blip r:embed="rId12">
                    <a:alphaModFix/>
                  </a:blip>
                  <a:stretch>
                    <a:fillRect/>
                  </a:stretch>
                </p:blipFill>
                <p:spPr>
                  <a:xfrm>
                    <a:off x="3729350" y="3201766"/>
                    <a:ext cx="699300" cy="453734"/>
                  </a:xfrm>
                  <a:prstGeom prst="rect">
                    <a:avLst/>
                  </a:prstGeom>
                  <a:noFill/>
                  <a:ln>
                    <a:noFill/>
                  </a:ln>
                </p:spPr>
              </p:pic>
              <p:sp>
                <p:nvSpPr>
                  <p:cNvPr id="151" name="Google Shape;151;p18"/>
                  <p:cNvSpPr txBox="1"/>
                  <p:nvPr/>
                </p:nvSpPr>
                <p:spPr>
                  <a:xfrm>
                    <a:off x="3656176" y="3474650"/>
                    <a:ext cx="325800" cy="24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500">
                        <a:solidFill>
                          <a:schemeClr val="lt1"/>
                        </a:solidFill>
                      </a:rPr>
                      <a:t>st</a:t>
                    </a:r>
                    <a:endParaRPr b="1" sz="500">
                      <a:solidFill>
                        <a:schemeClr val="lt1"/>
                      </a:solidFill>
                    </a:endParaRPr>
                  </a:p>
                </p:txBody>
              </p:sp>
            </p:grpSp>
          </p:grpSp>
          <p:sp>
            <p:nvSpPr>
              <p:cNvPr id="152" name="Google Shape;152;p18"/>
              <p:cNvSpPr txBox="1"/>
              <p:nvPr/>
            </p:nvSpPr>
            <p:spPr>
              <a:xfrm>
                <a:off x="839238" y="1527832"/>
                <a:ext cx="1343400" cy="38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t>Images brutes</a:t>
                </a:r>
                <a:endParaRPr/>
              </a:p>
            </p:txBody>
          </p:sp>
        </p:grpSp>
        <p:grpSp>
          <p:nvGrpSpPr>
            <p:cNvPr id="153" name="Google Shape;153;p18"/>
            <p:cNvGrpSpPr/>
            <p:nvPr/>
          </p:nvGrpSpPr>
          <p:grpSpPr>
            <a:xfrm>
              <a:off x="5623288" y="2543310"/>
              <a:ext cx="2252091" cy="1380360"/>
              <a:chOff x="175974" y="3419417"/>
              <a:chExt cx="2252091" cy="1380360"/>
            </a:xfrm>
          </p:grpSpPr>
          <p:grpSp>
            <p:nvGrpSpPr>
              <p:cNvPr id="154" name="Google Shape;154;p18"/>
              <p:cNvGrpSpPr/>
              <p:nvPr/>
            </p:nvGrpSpPr>
            <p:grpSpPr>
              <a:xfrm>
                <a:off x="298606" y="3419417"/>
                <a:ext cx="2129459" cy="1380360"/>
                <a:chOff x="1106925" y="3359663"/>
                <a:chExt cx="2476980" cy="1706888"/>
              </a:xfrm>
            </p:grpSpPr>
            <p:pic>
              <p:nvPicPr>
                <p:cNvPr id="155" name="Google Shape;155;p18"/>
                <p:cNvPicPr preferRelativeResize="0"/>
                <p:nvPr/>
              </p:nvPicPr>
              <p:blipFill rotWithShape="1">
                <a:blip r:embed="rId13">
                  <a:alphaModFix/>
                </a:blip>
                <a:srcRect b="0" l="0" r="68450" t="6959"/>
                <a:stretch/>
              </p:blipFill>
              <p:spPr>
                <a:xfrm>
                  <a:off x="1106925" y="3803919"/>
                  <a:ext cx="1062550" cy="818375"/>
                </a:xfrm>
                <a:prstGeom prst="rect">
                  <a:avLst/>
                </a:prstGeom>
                <a:noFill/>
                <a:ln>
                  <a:noFill/>
                </a:ln>
              </p:spPr>
            </p:pic>
            <p:pic>
              <p:nvPicPr>
                <p:cNvPr id="156" name="Google Shape;156;p18"/>
                <p:cNvPicPr preferRelativeResize="0"/>
                <p:nvPr/>
              </p:nvPicPr>
              <p:blipFill rotWithShape="1">
                <a:blip r:embed="rId13">
                  <a:alphaModFix/>
                </a:blip>
                <a:srcRect b="0" l="34835" r="34599" t="6959"/>
                <a:stretch/>
              </p:blipFill>
              <p:spPr>
                <a:xfrm>
                  <a:off x="2521906" y="3359663"/>
                  <a:ext cx="1061998" cy="817200"/>
                </a:xfrm>
                <a:prstGeom prst="rect">
                  <a:avLst/>
                </a:prstGeom>
                <a:noFill/>
                <a:ln>
                  <a:noFill/>
                </a:ln>
              </p:spPr>
            </p:pic>
            <p:pic>
              <p:nvPicPr>
                <p:cNvPr id="157" name="Google Shape;157;p18"/>
                <p:cNvPicPr preferRelativeResize="0"/>
                <p:nvPr/>
              </p:nvPicPr>
              <p:blipFill rotWithShape="1">
                <a:blip r:embed="rId13">
                  <a:alphaModFix/>
                </a:blip>
                <a:srcRect b="0" l="68193" r="905" t="6959"/>
                <a:stretch/>
              </p:blipFill>
              <p:spPr>
                <a:xfrm>
                  <a:off x="2521900" y="4249350"/>
                  <a:ext cx="1061999" cy="817200"/>
                </a:xfrm>
                <a:prstGeom prst="rect">
                  <a:avLst/>
                </a:prstGeom>
                <a:noFill/>
                <a:ln>
                  <a:noFill/>
                </a:ln>
              </p:spPr>
            </p:pic>
            <p:cxnSp>
              <p:nvCxnSpPr>
                <p:cNvPr id="158" name="Google Shape;158;p18"/>
                <p:cNvCxnSpPr>
                  <a:stCxn id="155" idx="3"/>
                  <a:endCxn id="156" idx="1"/>
                </p:cNvCxnSpPr>
                <p:nvPr/>
              </p:nvCxnSpPr>
              <p:spPr>
                <a:xfrm flipH="1" rot="10800000">
                  <a:off x="2169475" y="3768206"/>
                  <a:ext cx="352500" cy="4449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159" name="Google Shape;159;p18"/>
                <p:cNvCxnSpPr>
                  <a:stCxn id="155" idx="3"/>
                  <a:endCxn id="157" idx="1"/>
                </p:cNvCxnSpPr>
                <p:nvPr/>
              </p:nvCxnSpPr>
              <p:spPr>
                <a:xfrm>
                  <a:off x="2169475" y="4213106"/>
                  <a:ext cx="352500" cy="4449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grpSp>
          <p:sp>
            <p:nvSpPr>
              <p:cNvPr id="160" name="Google Shape;160;p18"/>
              <p:cNvSpPr txBox="1"/>
              <p:nvPr/>
            </p:nvSpPr>
            <p:spPr>
              <a:xfrm>
                <a:off x="175974" y="3444435"/>
                <a:ext cx="1203900" cy="32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000"/>
                  <a:t>Images filtrées</a:t>
                </a:r>
                <a:endParaRPr b="1" sz="1000"/>
              </a:p>
            </p:txBody>
          </p:sp>
        </p:grpSp>
        <p:sp>
          <p:nvSpPr>
            <p:cNvPr id="161" name="Google Shape;161;p18"/>
            <p:cNvSpPr txBox="1"/>
            <p:nvPr/>
          </p:nvSpPr>
          <p:spPr>
            <a:xfrm>
              <a:off x="5305300" y="3014125"/>
              <a:ext cx="318000" cy="4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grpSp>
      <p:sp>
        <p:nvSpPr>
          <p:cNvPr id="162" name="Google Shape;162;p18"/>
          <p:cNvSpPr txBox="1"/>
          <p:nvPr/>
        </p:nvSpPr>
        <p:spPr>
          <a:xfrm>
            <a:off x="4789118" y="3975503"/>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700">
                <a:solidFill>
                  <a:schemeClr val="dk1"/>
                </a:solidFill>
              </a:rPr>
              <a:t>2760 images pour entraînement</a:t>
            </a:r>
            <a:endParaRPr sz="2100"/>
          </a:p>
        </p:txBody>
      </p:sp>
      <p:sp>
        <p:nvSpPr>
          <p:cNvPr id="163" name="Google Shape;163;p18"/>
          <p:cNvSpPr txBox="1"/>
          <p:nvPr>
            <p:ph idx="4294967295" type="ctrTitle"/>
          </p:nvPr>
        </p:nvSpPr>
        <p:spPr>
          <a:xfrm>
            <a:off x="1965725" y="959650"/>
            <a:ext cx="43545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Données médicales pour 43 patients</a:t>
            </a:r>
            <a:endParaRPr sz="1700">
              <a:solidFill>
                <a:srgbClr val="4B5258"/>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800"/>
              <a:buFont typeface="Arial"/>
              <a:buNone/>
            </a:pPr>
            <a:r>
              <a:t/>
            </a:r>
            <a:endParaRPr sz="1700">
              <a:solidFill>
                <a:srgbClr val="4B5258"/>
              </a:solidFill>
              <a:latin typeface="Inter"/>
              <a:ea typeface="Inter"/>
              <a:cs typeface="Inter"/>
              <a:sym typeface="Inter"/>
            </a:endParaRPr>
          </a:p>
        </p:txBody>
      </p:sp>
      <p:sp>
        <p:nvSpPr>
          <p:cNvPr id="164" name="Google Shape;164;p18"/>
          <p:cNvSpPr/>
          <p:nvPr/>
        </p:nvSpPr>
        <p:spPr>
          <a:xfrm rot="-657244">
            <a:off x="1854281" y="1168762"/>
            <a:ext cx="142089" cy="46562"/>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8"/>
          <p:cNvSpPr txBox="1"/>
          <p:nvPr>
            <p:ph idx="4294967295" type="ctrTitle"/>
          </p:nvPr>
        </p:nvSpPr>
        <p:spPr>
          <a:xfrm>
            <a:off x="1965725" y="1300300"/>
            <a:ext cx="5009100" cy="39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1700">
                <a:solidFill>
                  <a:srgbClr val="4B5258"/>
                </a:solidFill>
                <a:latin typeface="Inter"/>
                <a:ea typeface="Inter"/>
                <a:cs typeface="Inter"/>
                <a:sym typeface="Inter"/>
              </a:rPr>
              <a:t>Valeur cible: overall survival (os) du patient</a:t>
            </a:r>
            <a:endParaRPr sz="1700">
              <a:solidFill>
                <a:srgbClr val="4B5258"/>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800"/>
              <a:buFont typeface="Arial"/>
              <a:buNone/>
            </a:pPr>
            <a:r>
              <a:t/>
            </a:r>
            <a:endParaRPr sz="1700">
              <a:solidFill>
                <a:srgbClr val="4B5258"/>
              </a:solidFill>
              <a:latin typeface="Inter"/>
              <a:ea typeface="Inter"/>
              <a:cs typeface="Inter"/>
              <a:sym typeface="Inter"/>
            </a:endParaRPr>
          </a:p>
        </p:txBody>
      </p:sp>
      <p:sp>
        <p:nvSpPr>
          <p:cNvPr id="166" name="Google Shape;166;p18"/>
          <p:cNvSpPr/>
          <p:nvPr/>
        </p:nvSpPr>
        <p:spPr>
          <a:xfrm rot="-657244">
            <a:off x="1854281" y="1509412"/>
            <a:ext cx="142089" cy="46562"/>
          </a:xfrm>
          <a:prstGeom prst="roundRect">
            <a:avLst>
              <a:gd fmla="val 50000" name="adj"/>
            </a:avLst>
          </a:prstGeom>
          <a:solidFill>
            <a:srgbClr val="00DBD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170" name="Shape 170"/>
        <p:cNvGrpSpPr/>
        <p:nvPr/>
      </p:nvGrpSpPr>
      <p:grpSpPr>
        <a:xfrm>
          <a:off x="0" y="0"/>
          <a:ext cx="0" cy="0"/>
          <a:chOff x="0" y="0"/>
          <a:chExt cx="0" cy="0"/>
        </a:xfrm>
      </p:grpSpPr>
      <p:pic>
        <p:nvPicPr>
          <p:cNvPr id="171" name="Google Shape;171;p19"/>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172" name="Google Shape;172;p19"/>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Stratégie d’entraînement</a:t>
            </a:r>
            <a:endParaRPr b="0" i="0" sz="2500" u="none" cap="none" strike="noStrike">
              <a:solidFill>
                <a:srgbClr val="0E3449"/>
              </a:solidFill>
              <a:latin typeface="Inter"/>
              <a:ea typeface="Inter"/>
              <a:cs typeface="Inter"/>
              <a:sym typeface="Inter"/>
            </a:endParaRPr>
          </a:p>
        </p:txBody>
      </p:sp>
      <p:graphicFrame>
        <p:nvGraphicFramePr>
          <p:cNvPr id="173" name="Google Shape;173;p19"/>
          <p:cNvGraphicFramePr/>
          <p:nvPr/>
        </p:nvGraphicFramePr>
        <p:xfrm>
          <a:off x="1239600" y="1078305"/>
          <a:ext cx="3000000" cy="3000000"/>
        </p:xfrm>
        <a:graphic>
          <a:graphicData uri="http://schemas.openxmlformats.org/drawingml/2006/table">
            <a:tbl>
              <a:tblPr>
                <a:noFill/>
                <a:tableStyleId>{90A64B88-4E76-4092-BDF8-99209DFCFC42}</a:tableStyleId>
              </a:tblPr>
              <a:tblGrid>
                <a:gridCol w="2465250"/>
                <a:gridCol w="2286775"/>
                <a:gridCol w="1912775"/>
              </a:tblGrid>
              <a:tr h="342150">
                <a:tc>
                  <a:txBody>
                    <a:bodyPr/>
                    <a:lstStyle/>
                    <a:p>
                      <a:pPr indent="0" lvl="0" marL="0" rtl="0" algn="ctr">
                        <a:spcBef>
                          <a:spcPts val="0"/>
                        </a:spcBef>
                        <a:spcAft>
                          <a:spcPts val="0"/>
                        </a:spcAft>
                        <a:buNone/>
                      </a:pPr>
                      <a:r>
                        <a:rPr lang="fr" sz="1200"/>
                        <a:t>Réseau</a:t>
                      </a:r>
                      <a:endParaRPr sz="1200"/>
                    </a:p>
                  </a:txBody>
                  <a:tcPr marT="91425" marB="91425" marR="91425" marL="91425" anchor="ctr"/>
                </a:tc>
                <a:tc>
                  <a:txBody>
                    <a:bodyPr/>
                    <a:lstStyle/>
                    <a:p>
                      <a:pPr indent="0" lvl="0" marL="0" rtl="0" algn="ctr">
                        <a:spcBef>
                          <a:spcPts val="0"/>
                        </a:spcBef>
                        <a:spcAft>
                          <a:spcPts val="0"/>
                        </a:spcAft>
                        <a:buNone/>
                      </a:pPr>
                      <a:r>
                        <a:rPr lang="fr" sz="1200"/>
                        <a:t>Nb paramètres totaux</a:t>
                      </a:r>
                      <a:endParaRPr sz="1200"/>
                    </a:p>
                    <a:p>
                      <a:pPr indent="0" lvl="0" marL="0" rtl="0" algn="ctr">
                        <a:spcBef>
                          <a:spcPts val="0"/>
                        </a:spcBef>
                        <a:spcAft>
                          <a:spcPts val="0"/>
                        </a:spcAft>
                        <a:buNone/>
                      </a:pPr>
                      <a:r>
                        <a:rPr lang="fr" sz="1000"/>
                        <a:t>(proportion entraînée : 20%)</a:t>
                      </a:r>
                      <a:endParaRPr sz="1000"/>
                    </a:p>
                  </a:txBody>
                  <a:tcPr marT="91425" marB="91425" marR="91425" marL="91425" anchor="ctr"/>
                </a:tc>
                <a:tc>
                  <a:txBody>
                    <a:bodyPr/>
                    <a:lstStyle/>
                    <a:p>
                      <a:pPr indent="0" lvl="0" marL="0" rtl="0" algn="ctr">
                        <a:spcBef>
                          <a:spcPts val="0"/>
                        </a:spcBef>
                        <a:spcAft>
                          <a:spcPts val="0"/>
                        </a:spcAft>
                        <a:buNone/>
                      </a:pPr>
                      <a:r>
                        <a:rPr lang="fr" sz="1200"/>
                        <a:t>Méthode</a:t>
                      </a:r>
                      <a:endParaRPr sz="1200"/>
                    </a:p>
                  </a:txBody>
                  <a:tcPr marT="91425" marB="91425" marR="91425" marL="91425" anchor="ctr"/>
                </a:tc>
              </a:tr>
              <a:tr h="453850">
                <a:tc>
                  <a:txBody>
                    <a:bodyPr/>
                    <a:lstStyle/>
                    <a:p>
                      <a:pPr indent="0" lvl="0" marL="0" rtl="0" algn="ctr">
                        <a:spcBef>
                          <a:spcPts val="0"/>
                        </a:spcBef>
                        <a:spcAft>
                          <a:spcPts val="0"/>
                        </a:spcAft>
                        <a:buNone/>
                      </a:pPr>
                      <a:r>
                        <a:rPr lang="fr" sz="1200"/>
                        <a:t>ConvNet</a:t>
                      </a:r>
                      <a:endParaRPr baseline="30000" sz="1200"/>
                    </a:p>
                  </a:txBody>
                  <a:tcPr marT="91425" marB="91425" marR="91425" marL="91425" anchor="ctr"/>
                </a:tc>
                <a:tc>
                  <a:txBody>
                    <a:bodyPr/>
                    <a:lstStyle/>
                    <a:p>
                      <a:pPr indent="0" lvl="0" marL="0" rtl="0" algn="ctr">
                        <a:spcBef>
                          <a:spcPts val="0"/>
                        </a:spcBef>
                        <a:spcAft>
                          <a:spcPts val="0"/>
                        </a:spcAft>
                        <a:buNone/>
                      </a:pPr>
                      <a:r>
                        <a:rPr lang="fr" sz="1200"/>
                        <a:t>5,240,033</a:t>
                      </a:r>
                      <a:endParaRPr sz="1200"/>
                    </a:p>
                    <a:p>
                      <a:pPr indent="0" lvl="0" marL="0" rtl="0" algn="ctr">
                        <a:spcBef>
                          <a:spcPts val="0"/>
                        </a:spcBef>
                        <a:spcAft>
                          <a:spcPts val="0"/>
                        </a:spcAft>
                        <a:buNone/>
                      </a:pPr>
                      <a:r>
                        <a:rPr lang="fr" sz="1200"/>
                        <a:t>(n.a.)</a:t>
                      </a:r>
                      <a:endParaRPr sz="1200"/>
                    </a:p>
                  </a:txBody>
                  <a:tcPr marT="91425" marB="91425" marR="91425" marL="91425" anchor="ctr"/>
                </a:tc>
                <a:tc>
                  <a:txBody>
                    <a:bodyPr/>
                    <a:lstStyle/>
                    <a:p>
                      <a:pPr indent="0" lvl="0" marL="0" rtl="0" algn="ctr">
                        <a:spcBef>
                          <a:spcPts val="0"/>
                        </a:spcBef>
                        <a:spcAft>
                          <a:spcPts val="0"/>
                        </a:spcAft>
                        <a:buNone/>
                      </a:pPr>
                      <a:r>
                        <a:rPr lang="fr" sz="1200"/>
                        <a:t>Deep learning</a:t>
                      </a:r>
                      <a:endParaRPr sz="1200"/>
                    </a:p>
                  </a:txBody>
                  <a:tcPr marT="91425" marB="91425" marR="91425" marL="91425" anchor="ctr"/>
                </a:tc>
              </a:tr>
              <a:tr h="318500">
                <a:tc>
                  <a:txBody>
                    <a:bodyPr/>
                    <a:lstStyle/>
                    <a:p>
                      <a:pPr indent="0" lvl="0" marL="0" rtl="0" algn="ctr">
                        <a:spcBef>
                          <a:spcPts val="0"/>
                        </a:spcBef>
                        <a:spcAft>
                          <a:spcPts val="0"/>
                        </a:spcAft>
                        <a:buNone/>
                      </a:pPr>
                      <a:r>
                        <a:rPr lang="fr" sz="1200"/>
                        <a:t>Inception v3</a:t>
                      </a:r>
                      <a:endParaRPr sz="1200"/>
                    </a:p>
                  </a:txBody>
                  <a:tcPr marT="91425" marB="91425" marR="91425" marL="91425" anchor="ctr"/>
                </a:tc>
                <a:tc>
                  <a:txBody>
                    <a:bodyPr/>
                    <a:lstStyle/>
                    <a:p>
                      <a:pPr indent="0" lvl="0" marL="0" rtl="0" algn="ctr">
                        <a:spcBef>
                          <a:spcPts val="0"/>
                        </a:spcBef>
                        <a:spcAft>
                          <a:spcPts val="0"/>
                        </a:spcAft>
                        <a:buNone/>
                      </a:pPr>
                      <a:r>
                        <a:rPr lang="fr" sz="1200"/>
                        <a:t>23,851,784</a:t>
                      </a:r>
                      <a:endParaRPr sz="1200"/>
                    </a:p>
                    <a:p>
                      <a:pPr indent="0" lvl="0" marL="0" rtl="0" algn="ctr">
                        <a:spcBef>
                          <a:spcPts val="0"/>
                        </a:spcBef>
                        <a:spcAft>
                          <a:spcPts val="0"/>
                        </a:spcAft>
                        <a:buNone/>
                      </a:pPr>
                      <a:r>
                        <a:rPr lang="fr" sz="1200"/>
                        <a:t>(11,123,073)</a:t>
                      </a:r>
                      <a:endParaRPr sz="1200"/>
                    </a:p>
                  </a:txBody>
                  <a:tcPr marT="91425" marB="91425" marR="91425" marL="91425" anchor="ctr"/>
                </a:tc>
                <a:tc>
                  <a:txBody>
                    <a:bodyPr/>
                    <a:lstStyle/>
                    <a:p>
                      <a:pPr indent="0" lvl="0" marL="0" rtl="0" algn="ctr">
                        <a:spcBef>
                          <a:spcPts val="0"/>
                        </a:spcBef>
                        <a:spcAft>
                          <a:spcPts val="0"/>
                        </a:spcAft>
                        <a:buNone/>
                      </a:pPr>
                      <a:r>
                        <a:rPr lang="fr" sz="1200"/>
                        <a:t>Transfer Learning</a:t>
                      </a:r>
                      <a:endParaRPr sz="1200"/>
                    </a:p>
                  </a:txBody>
                  <a:tcPr marT="91425" marB="91425" marR="91425" marL="91425" anchor="ctr"/>
                </a:tc>
              </a:tr>
              <a:tr h="237275">
                <a:tc>
                  <a:txBody>
                    <a:bodyPr/>
                    <a:lstStyle/>
                    <a:p>
                      <a:pPr indent="0" lvl="0" marL="0" rtl="0" algn="ctr">
                        <a:spcBef>
                          <a:spcPts val="0"/>
                        </a:spcBef>
                        <a:spcAft>
                          <a:spcPts val="0"/>
                        </a:spcAft>
                        <a:buNone/>
                      </a:pPr>
                      <a:r>
                        <a:rPr lang="fr" sz="1200"/>
                        <a:t>InceptionResNet v2</a:t>
                      </a:r>
                      <a:endParaRPr sz="1200"/>
                    </a:p>
                  </a:txBody>
                  <a:tcPr marT="91425" marB="91425" marR="91425" marL="91425" anchor="ctr"/>
                </a:tc>
                <a:tc>
                  <a:txBody>
                    <a:bodyPr/>
                    <a:lstStyle/>
                    <a:p>
                      <a:pPr indent="0" lvl="0" marL="0" rtl="0" algn="ctr">
                        <a:spcBef>
                          <a:spcPts val="0"/>
                        </a:spcBef>
                        <a:spcAft>
                          <a:spcPts val="0"/>
                        </a:spcAft>
                        <a:buNone/>
                      </a:pPr>
                      <a:r>
                        <a:rPr lang="fr" sz="1200">
                          <a:solidFill>
                            <a:schemeClr val="dk1"/>
                          </a:solidFill>
                        </a:rPr>
                        <a:t>55,873,736</a:t>
                      </a:r>
                      <a:endParaRPr sz="1200">
                        <a:solidFill>
                          <a:schemeClr val="dk1"/>
                        </a:solidFill>
                      </a:endParaRPr>
                    </a:p>
                    <a:p>
                      <a:pPr indent="0" lvl="0" marL="0" rtl="0" algn="ctr">
                        <a:spcBef>
                          <a:spcPts val="0"/>
                        </a:spcBef>
                        <a:spcAft>
                          <a:spcPts val="0"/>
                        </a:spcAft>
                        <a:buNone/>
                      </a:pPr>
                      <a:r>
                        <a:rPr lang="fr" sz="1200">
                          <a:solidFill>
                            <a:schemeClr val="dk1"/>
                          </a:solidFill>
                        </a:rPr>
                        <a:t>(23,019,361)</a:t>
                      </a:r>
                      <a:endParaRPr sz="1200">
                        <a:solidFill>
                          <a:schemeClr val="dk1"/>
                        </a:solidFi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fr" sz="1200">
                          <a:solidFill>
                            <a:schemeClr val="dk1"/>
                          </a:solidFill>
                        </a:rPr>
                        <a:t>Transfer Learning</a:t>
                      </a:r>
                      <a:endParaRPr sz="1200"/>
                    </a:p>
                  </a:txBody>
                  <a:tcPr marT="91425" marB="91425" marR="91425" marL="91425" anchor="ctr"/>
                </a:tc>
              </a:tr>
              <a:tr h="548600">
                <a:tc>
                  <a:txBody>
                    <a:bodyPr/>
                    <a:lstStyle/>
                    <a:p>
                      <a:pPr indent="0" lvl="0" marL="0" rtl="0" algn="ctr">
                        <a:spcBef>
                          <a:spcPts val="0"/>
                        </a:spcBef>
                        <a:spcAft>
                          <a:spcPts val="0"/>
                        </a:spcAft>
                        <a:buNone/>
                      </a:pPr>
                      <a:r>
                        <a:rPr lang="fr" sz="1200"/>
                        <a:t>DenseNet201</a:t>
                      </a:r>
                      <a:endParaRPr sz="1200"/>
                    </a:p>
                  </a:txBody>
                  <a:tcPr marT="91425" marB="91425" marR="91425" marL="91425" anchor="ctr"/>
                </a:tc>
                <a:tc>
                  <a:txBody>
                    <a:bodyPr/>
                    <a:lstStyle/>
                    <a:p>
                      <a:pPr indent="0" lvl="0" marL="0" rtl="0" algn="ctr">
                        <a:spcBef>
                          <a:spcPts val="0"/>
                        </a:spcBef>
                        <a:spcAft>
                          <a:spcPts val="0"/>
                        </a:spcAft>
                        <a:buNone/>
                      </a:pPr>
                      <a:r>
                        <a:rPr lang="fr" sz="1200">
                          <a:solidFill>
                            <a:schemeClr val="dk1"/>
                          </a:solidFill>
                        </a:rPr>
                        <a:t>20,242,984</a:t>
                      </a:r>
                      <a:endParaRPr sz="1200">
                        <a:solidFill>
                          <a:schemeClr val="dk1"/>
                        </a:solidFill>
                      </a:endParaRPr>
                    </a:p>
                    <a:p>
                      <a:pPr indent="0" lvl="0" marL="0" rtl="0" algn="ctr">
                        <a:spcBef>
                          <a:spcPts val="0"/>
                        </a:spcBef>
                        <a:spcAft>
                          <a:spcPts val="0"/>
                        </a:spcAft>
                        <a:buNone/>
                      </a:pPr>
                      <a:r>
                        <a:rPr lang="fr" sz="1200">
                          <a:solidFill>
                            <a:schemeClr val="dk1"/>
                          </a:solidFill>
                        </a:rPr>
                        <a:t>(4,864,001)</a:t>
                      </a:r>
                      <a:endParaRPr sz="1200">
                        <a:solidFill>
                          <a:schemeClr val="dk1"/>
                        </a:solidFi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fr" sz="1200">
                          <a:solidFill>
                            <a:schemeClr val="dk1"/>
                          </a:solidFill>
                        </a:rPr>
                        <a:t>Transfer Learning</a:t>
                      </a:r>
                      <a:endParaRPr sz="1200"/>
                    </a:p>
                  </a:txBody>
                  <a:tcPr marT="91425" marB="91425" marR="91425" marL="91425" anchor="ctr"/>
                </a:tc>
              </a:tr>
            </a:tbl>
          </a:graphicData>
        </a:graphic>
      </p:graphicFrame>
      <p:sp>
        <p:nvSpPr>
          <p:cNvPr id="174" name="Google Shape;174;p19"/>
          <p:cNvSpPr txBox="1"/>
          <p:nvPr>
            <p:ph idx="4294967295" type="ctrTitle"/>
          </p:nvPr>
        </p:nvSpPr>
        <p:spPr>
          <a:xfrm>
            <a:off x="1638500" y="3781378"/>
            <a:ext cx="5978100" cy="4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1600">
                <a:solidFill>
                  <a:srgbClr val="015955"/>
                </a:solidFill>
                <a:latin typeface="Inter"/>
                <a:ea typeface="Inter"/>
                <a:cs typeface="Inter"/>
                <a:sym typeface="Inter"/>
              </a:rPr>
              <a:t>Couche de prédiction: 1 neurone Dense à activation linéaire</a:t>
            </a:r>
            <a:endParaRPr sz="1600">
              <a:solidFill>
                <a:srgbClr val="015955"/>
              </a:solidFill>
              <a:latin typeface="Inter"/>
              <a:ea typeface="Inter"/>
              <a:cs typeface="Inter"/>
              <a:sym typeface="Inter"/>
            </a:endParaRPr>
          </a:p>
        </p:txBody>
      </p:sp>
      <p:sp>
        <p:nvSpPr>
          <p:cNvPr id="175" name="Google Shape;175;p19"/>
          <p:cNvSpPr/>
          <p:nvPr/>
        </p:nvSpPr>
        <p:spPr>
          <a:xfrm rot="-485525">
            <a:off x="1469295" y="3984067"/>
            <a:ext cx="191810" cy="46617"/>
          </a:xfrm>
          <a:prstGeom prst="roundRect">
            <a:avLst>
              <a:gd fmla="val 50000" name="adj"/>
            </a:avLst>
          </a:prstGeom>
          <a:solidFill>
            <a:srgbClr val="3FD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9"/>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 2. Données</a:t>
            </a:r>
            <a:r>
              <a:rPr b="1" lang="fr" sz="1300">
                <a:solidFill>
                  <a:srgbClr val="015955"/>
                </a:solidFill>
                <a:latin typeface="Inter"/>
                <a:ea typeface="Inter"/>
                <a:cs typeface="Inter"/>
                <a:sym typeface="Inter"/>
              </a:rPr>
              <a:t> |</a:t>
            </a:r>
            <a:r>
              <a:rPr b="1" lang="fr" sz="1300">
                <a:solidFill>
                  <a:srgbClr val="E8F4FF"/>
                </a:solidFill>
                <a:latin typeface="Inter"/>
                <a:ea typeface="Inter"/>
                <a:cs typeface="Inter"/>
                <a:sym typeface="Inter"/>
              </a:rPr>
              <a:t> </a:t>
            </a:r>
            <a:r>
              <a:rPr b="1" lang="fr" sz="1300">
                <a:solidFill>
                  <a:srgbClr val="015955"/>
                </a:solidFill>
                <a:latin typeface="Inter"/>
                <a:ea typeface="Inter"/>
                <a:cs typeface="Inter"/>
                <a:sym typeface="Inter"/>
              </a:rPr>
              <a:t>3. Deep learning |</a:t>
            </a:r>
            <a:r>
              <a:rPr b="1" lang="fr" sz="1300">
                <a:solidFill>
                  <a:srgbClr val="E8F4FF"/>
                </a:solidFill>
                <a:latin typeface="Inter"/>
                <a:ea typeface="Inter"/>
                <a:cs typeface="Inter"/>
                <a:sym typeface="Inter"/>
              </a:rPr>
              <a:t> 4. Perspectives |</a:t>
            </a:r>
            <a:endParaRPr b="1" sz="1300">
              <a:solidFill>
                <a:srgbClr val="E8F4FF"/>
              </a:solidFill>
              <a:latin typeface="Inter"/>
              <a:ea typeface="Inter"/>
              <a:cs typeface="Inter"/>
              <a:sym typeface="Inter"/>
            </a:endParaRPr>
          </a:p>
        </p:txBody>
      </p:sp>
      <p:sp>
        <p:nvSpPr>
          <p:cNvPr id="177" name="Google Shape;177;p19"/>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78" name="Google Shape;178;p19"/>
          <p:cNvSpPr txBox="1"/>
          <p:nvPr>
            <p:ph idx="4294967295" type="ctrTitle"/>
          </p:nvPr>
        </p:nvSpPr>
        <p:spPr>
          <a:xfrm>
            <a:off x="1638500" y="4272153"/>
            <a:ext cx="5914200" cy="42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1600">
                <a:solidFill>
                  <a:srgbClr val="015955"/>
                </a:solidFill>
                <a:latin typeface="Inter"/>
                <a:ea typeface="Inter"/>
                <a:cs typeface="Inter"/>
                <a:sym typeface="Inter"/>
              </a:rPr>
              <a:t>62 modèles entraînés </a:t>
            </a:r>
            <a:endParaRPr sz="1600">
              <a:solidFill>
                <a:srgbClr val="015955"/>
              </a:solidFill>
              <a:latin typeface="Inter"/>
              <a:ea typeface="Inter"/>
              <a:cs typeface="Inter"/>
              <a:sym typeface="Inter"/>
            </a:endParaRPr>
          </a:p>
        </p:txBody>
      </p:sp>
      <p:sp>
        <p:nvSpPr>
          <p:cNvPr id="179" name="Google Shape;179;p19"/>
          <p:cNvSpPr/>
          <p:nvPr/>
        </p:nvSpPr>
        <p:spPr>
          <a:xfrm rot="-485525">
            <a:off x="1469295" y="4474842"/>
            <a:ext cx="191810" cy="46617"/>
          </a:xfrm>
          <a:prstGeom prst="roundRect">
            <a:avLst>
              <a:gd fmla="val 50000" name="adj"/>
            </a:avLst>
          </a:prstGeom>
          <a:solidFill>
            <a:srgbClr val="3FD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8F4FF"/>
        </a:solidFill>
      </p:bgPr>
    </p:bg>
    <p:spTree>
      <p:nvGrpSpPr>
        <p:cNvPr id="183" name="Shape 183"/>
        <p:cNvGrpSpPr/>
        <p:nvPr/>
      </p:nvGrpSpPr>
      <p:grpSpPr>
        <a:xfrm>
          <a:off x="0" y="0"/>
          <a:ext cx="0" cy="0"/>
          <a:chOff x="0" y="0"/>
          <a:chExt cx="0" cy="0"/>
        </a:xfrm>
      </p:grpSpPr>
      <p:sp>
        <p:nvSpPr>
          <p:cNvPr id="184" name="Google Shape;184;p20"/>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 2. Données</a:t>
            </a:r>
            <a:r>
              <a:rPr b="1" lang="fr" sz="1300">
                <a:solidFill>
                  <a:srgbClr val="015955"/>
                </a:solidFill>
                <a:latin typeface="Inter"/>
                <a:ea typeface="Inter"/>
                <a:cs typeface="Inter"/>
                <a:sym typeface="Inter"/>
              </a:rPr>
              <a:t> |</a:t>
            </a:r>
            <a:r>
              <a:rPr b="1" lang="fr" sz="1300">
                <a:solidFill>
                  <a:srgbClr val="E8F4FF"/>
                </a:solidFill>
                <a:latin typeface="Inter"/>
                <a:ea typeface="Inter"/>
                <a:cs typeface="Inter"/>
                <a:sym typeface="Inter"/>
              </a:rPr>
              <a:t> </a:t>
            </a:r>
            <a:r>
              <a:rPr b="1" lang="fr" sz="1300">
                <a:solidFill>
                  <a:srgbClr val="015955"/>
                </a:solidFill>
                <a:latin typeface="Inter"/>
                <a:ea typeface="Inter"/>
                <a:cs typeface="Inter"/>
                <a:sym typeface="Inter"/>
              </a:rPr>
              <a:t>3. Deep learning |</a:t>
            </a:r>
            <a:r>
              <a:rPr b="1" lang="fr" sz="1300">
                <a:solidFill>
                  <a:srgbClr val="E8F4FF"/>
                </a:solidFill>
                <a:latin typeface="Inter"/>
                <a:ea typeface="Inter"/>
                <a:cs typeface="Inter"/>
                <a:sym typeface="Inter"/>
              </a:rPr>
              <a:t> 4. Perspectives |</a:t>
            </a:r>
            <a:endParaRPr b="1" sz="1300">
              <a:solidFill>
                <a:srgbClr val="E8F4FF"/>
              </a:solidFill>
              <a:latin typeface="Inter"/>
              <a:ea typeface="Inter"/>
              <a:cs typeface="Inter"/>
              <a:sym typeface="Inter"/>
            </a:endParaRPr>
          </a:p>
        </p:txBody>
      </p:sp>
      <p:pic>
        <p:nvPicPr>
          <p:cNvPr id="185" name="Google Shape;185;p20"/>
          <p:cNvPicPr preferRelativeResize="0"/>
          <p:nvPr/>
        </p:nvPicPr>
        <p:blipFill rotWithShape="1">
          <a:blip r:embed="rId3">
            <a:alphaModFix/>
          </a:blip>
          <a:srcRect b="0" l="0" r="0" t="0"/>
          <a:stretch/>
        </p:blipFill>
        <p:spPr>
          <a:xfrm>
            <a:off x="463375" y="230690"/>
            <a:ext cx="576900" cy="385904"/>
          </a:xfrm>
          <a:prstGeom prst="rect">
            <a:avLst/>
          </a:prstGeom>
          <a:noFill/>
          <a:ln>
            <a:noFill/>
          </a:ln>
        </p:spPr>
      </p:pic>
      <p:sp>
        <p:nvSpPr>
          <p:cNvPr id="186" name="Google Shape;186;p20"/>
          <p:cNvSpPr txBox="1"/>
          <p:nvPr>
            <p:ph idx="4294967295" type="ctrTitle"/>
          </p:nvPr>
        </p:nvSpPr>
        <p:spPr>
          <a:xfrm>
            <a:off x="1192675" y="151138"/>
            <a:ext cx="74565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Meilleurs performance</a:t>
            </a:r>
            <a:r>
              <a:rPr lang="fr" sz="2500">
                <a:solidFill>
                  <a:srgbClr val="0E3449"/>
                </a:solidFill>
                <a:latin typeface="Inter"/>
                <a:ea typeface="Inter"/>
                <a:cs typeface="Inter"/>
                <a:sym typeface="Inter"/>
              </a:rPr>
              <a:t>: InceptionResNetv2</a:t>
            </a:r>
            <a:endParaRPr b="0" i="0" sz="1700" u="none" cap="none" strike="noStrike">
              <a:solidFill>
                <a:srgbClr val="0E3449"/>
              </a:solidFill>
              <a:latin typeface="Inter"/>
              <a:ea typeface="Inter"/>
              <a:cs typeface="Inter"/>
              <a:sym typeface="Inter"/>
            </a:endParaRPr>
          </a:p>
        </p:txBody>
      </p:sp>
      <p:sp>
        <p:nvSpPr>
          <p:cNvPr id="187" name="Google Shape;187;p20"/>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188" name="Google Shape;188;p20"/>
          <p:cNvSpPr txBox="1"/>
          <p:nvPr>
            <p:ph idx="4294967295" type="ctrTitle"/>
          </p:nvPr>
        </p:nvSpPr>
        <p:spPr>
          <a:xfrm>
            <a:off x="1241250" y="4145650"/>
            <a:ext cx="6869400" cy="42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2800"/>
              <a:buFont typeface="Arial"/>
              <a:buNone/>
            </a:pPr>
            <a:r>
              <a:rPr lang="fr" sz="1600">
                <a:solidFill>
                  <a:srgbClr val="015955"/>
                </a:solidFill>
                <a:latin typeface="Inter"/>
                <a:ea typeface="Inter"/>
                <a:cs typeface="Inter"/>
                <a:sym typeface="Inter"/>
              </a:rPr>
              <a:t>Erreur Moyenne Absolue la plus faible de tous les modèles entraînés</a:t>
            </a:r>
            <a:endParaRPr sz="1600">
              <a:solidFill>
                <a:srgbClr val="015955"/>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800"/>
              <a:buFont typeface="Arial"/>
              <a:buNone/>
            </a:pPr>
            <a:r>
              <a:rPr lang="fr" sz="1600">
                <a:solidFill>
                  <a:srgbClr val="015955"/>
                </a:solidFill>
                <a:latin typeface="Inter"/>
                <a:ea typeface="Inter"/>
                <a:cs typeface="Inter"/>
                <a:sym typeface="Inter"/>
              </a:rPr>
              <a:t>Amélioration par rapport à modèle ‘bête’ (MAE ~15 vs 25)</a:t>
            </a:r>
            <a:endParaRPr sz="1600">
              <a:solidFill>
                <a:srgbClr val="015955"/>
              </a:solidFill>
              <a:latin typeface="Inter"/>
              <a:ea typeface="Inter"/>
              <a:cs typeface="Inter"/>
              <a:sym typeface="Inter"/>
            </a:endParaRPr>
          </a:p>
        </p:txBody>
      </p:sp>
      <p:sp>
        <p:nvSpPr>
          <p:cNvPr id="189" name="Google Shape;189;p20"/>
          <p:cNvSpPr/>
          <p:nvPr/>
        </p:nvSpPr>
        <p:spPr>
          <a:xfrm rot="-561611">
            <a:off x="1040674" y="4335653"/>
            <a:ext cx="166010" cy="46597"/>
          </a:xfrm>
          <a:prstGeom prst="roundRect">
            <a:avLst>
              <a:gd fmla="val 50000" name="adj"/>
            </a:avLst>
          </a:prstGeom>
          <a:solidFill>
            <a:srgbClr val="3FD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0"/>
          <p:cNvSpPr/>
          <p:nvPr/>
        </p:nvSpPr>
        <p:spPr>
          <a:xfrm rot="-561611">
            <a:off x="1040674" y="4647650"/>
            <a:ext cx="166010" cy="46597"/>
          </a:xfrm>
          <a:prstGeom prst="roundRect">
            <a:avLst>
              <a:gd fmla="val 50000" name="adj"/>
            </a:avLst>
          </a:prstGeom>
          <a:solidFill>
            <a:srgbClr val="3FDA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 name="Google Shape;191;p20"/>
          <p:cNvGrpSpPr/>
          <p:nvPr/>
        </p:nvGrpSpPr>
        <p:grpSpPr>
          <a:xfrm>
            <a:off x="1316946" y="724872"/>
            <a:ext cx="6229577" cy="3420777"/>
            <a:chOff x="1316946" y="724872"/>
            <a:chExt cx="6229577" cy="3420777"/>
          </a:xfrm>
        </p:grpSpPr>
        <p:pic>
          <p:nvPicPr>
            <p:cNvPr id="192" name="Google Shape;192;p20"/>
            <p:cNvPicPr preferRelativeResize="0"/>
            <p:nvPr/>
          </p:nvPicPr>
          <p:blipFill rotWithShape="1">
            <a:blip r:embed="rId4">
              <a:alphaModFix/>
            </a:blip>
            <a:srcRect b="6440" l="11142" r="9661" t="9589"/>
            <a:stretch/>
          </p:blipFill>
          <p:spPr>
            <a:xfrm>
              <a:off x="1597477" y="991550"/>
              <a:ext cx="5949046" cy="3154099"/>
            </a:xfrm>
            <a:prstGeom prst="rect">
              <a:avLst/>
            </a:prstGeom>
            <a:noFill/>
            <a:ln>
              <a:noFill/>
            </a:ln>
          </p:spPr>
        </p:pic>
        <p:sp>
          <p:nvSpPr>
            <p:cNvPr id="193" name="Google Shape;193;p20"/>
            <p:cNvSpPr txBox="1"/>
            <p:nvPr/>
          </p:nvSpPr>
          <p:spPr>
            <a:xfrm>
              <a:off x="3187657" y="724872"/>
              <a:ext cx="276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t>Effet de l’entraînement sur les prédictions</a:t>
              </a:r>
              <a:endParaRPr b="1" sz="1000"/>
            </a:p>
          </p:txBody>
        </p:sp>
        <p:sp>
          <p:nvSpPr>
            <p:cNvPr id="194" name="Google Shape;194;p20"/>
            <p:cNvSpPr txBox="1"/>
            <p:nvPr/>
          </p:nvSpPr>
          <p:spPr>
            <a:xfrm rot="-5400000">
              <a:off x="832146" y="1577198"/>
              <a:ext cx="1308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Libre Baskerville"/>
                  <a:ea typeface="Libre Baskerville"/>
                  <a:cs typeface="Libre Baskerville"/>
                  <a:sym typeface="Libre Baskerville"/>
                </a:rPr>
                <a:t>Base model</a:t>
              </a:r>
              <a:endParaRPr sz="1000">
                <a:latin typeface="Libre Baskerville"/>
                <a:ea typeface="Libre Baskerville"/>
                <a:cs typeface="Libre Baskerville"/>
                <a:sym typeface="Libre Baskerville"/>
              </a:endParaRPr>
            </a:p>
          </p:txBody>
        </p:sp>
        <p:sp>
          <p:nvSpPr>
            <p:cNvPr id="195" name="Google Shape;195;p20"/>
            <p:cNvSpPr txBox="1"/>
            <p:nvPr/>
          </p:nvSpPr>
          <p:spPr>
            <a:xfrm rot="-5400000">
              <a:off x="838682" y="3108499"/>
              <a:ext cx="13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latin typeface="Libre Baskerville"/>
                  <a:ea typeface="Libre Baskerville"/>
                  <a:cs typeface="Libre Baskerville"/>
                  <a:sym typeface="Libre Baskerville"/>
                </a:rPr>
                <a:t>Trained model</a:t>
              </a:r>
              <a:endParaRPr sz="1000">
                <a:latin typeface="Libre Baskerville"/>
                <a:ea typeface="Libre Baskerville"/>
                <a:cs typeface="Libre Baskerville"/>
                <a:sym typeface="Libre Baskerville"/>
              </a:endParaRPr>
            </a:p>
          </p:txBody>
        </p:sp>
        <p:sp>
          <p:nvSpPr>
            <p:cNvPr id="196" name="Google Shape;196;p20"/>
            <p:cNvSpPr/>
            <p:nvPr/>
          </p:nvSpPr>
          <p:spPr>
            <a:xfrm>
              <a:off x="2422850" y="2456700"/>
              <a:ext cx="276900" cy="7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4443775" y="2497300"/>
              <a:ext cx="276900" cy="7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6511450" y="2497300"/>
              <a:ext cx="276900" cy="7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6511450" y="4043875"/>
              <a:ext cx="276900" cy="7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4450543" y="4050643"/>
              <a:ext cx="276900" cy="7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2422843" y="4003268"/>
              <a:ext cx="276900" cy="73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3593675" y="1644575"/>
              <a:ext cx="67800" cy="16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3590414" y="3193250"/>
              <a:ext cx="67800" cy="16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5651336" y="1531900"/>
              <a:ext cx="67800" cy="38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5651336" y="3055750"/>
              <a:ext cx="67800" cy="38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txBox="1"/>
            <p:nvPr/>
          </p:nvSpPr>
          <p:spPr>
            <a:xfrm rot="-5400000">
              <a:off x="3252857" y="1608090"/>
              <a:ext cx="6351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600">
                  <a:latin typeface="Libre Baskerville"/>
                  <a:ea typeface="Libre Baskerville"/>
                  <a:cs typeface="Libre Baskerville"/>
                  <a:sym typeface="Libre Baskerville"/>
                </a:rPr>
                <a:t>OS prédit</a:t>
              </a:r>
              <a:endParaRPr b="1" sz="600">
                <a:latin typeface="Libre Baskerville"/>
                <a:ea typeface="Libre Baskerville"/>
                <a:cs typeface="Libre Baskerville"/>
                <a:sym typeface="Libre Baskerville"/>
              </a:endParaRPr>
            </a:p>
          </p:txBody>
        </p:sp>
        <p:sp>
          <p:nvSpPr>
            <p:cNvPr id="207" name="Google Shape;207;p20"/>
            <p:cNvSpPr txBox="1"/>
            <p:nvPr/>
          </p:nvSpPr>
          <p:spPr>
            <a:xfrm rot="-5400000">
              <a:off x="3252857" y="3139390"/>
              <a:ext cx="6351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600">
                  <a:latin typeface="Libre Baskerville"/>
                  <a:ea typeface="Libre Baskerville"/>
                  <a:cs typeface="Libre Baskerville"/>
                  <a:sym typeface="Libre Baskerville"/>
                </a:rPr>
                <a:t>OS prédit</a:t>
              </a:r>
              <a:endParaRPr b="1" sz="600">
                <a:latin typeface="Libre Baskerville"/>
                <a:ea typeface="Libre Baskerville"/>
                <a:cs typeface="Libre Baskerville"/>
                <a:sym typeface="Libre Baskerville"/>
              </a:endParaRPr>
            </a:p>
          </p:txBody>
        </p:sp>
        <p:sp>
          <p:nvSpPr>
            <p:cNvPr id="208" name="Google Shape;208;p20"/>
            <p:cNvSpPr txBox="1"/>
            <p:nvPr/>
          </p:nvSpPr>
          <p:spPr>
            <a:xfrm rot="-5400000">
              <a:off x="5210688" y="3139400"/>
              <a:ext cx="814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600">
                  <a:latin typeface="Libre Baskerville"/>
                  <a:ea typeface="Libre Baskerville"/>
                  <a:cs typeface="Libre Baskerville"/>
                  <a:sym typeface="Libre Baskerville"/>
                </a:rPr>
                <a:t>Erreur Absolue</a:t>
              </a:r>
              <a:endParaRPr b="1" sz="600">
                <a:latin typeface="Libre Baskerville"/>
                <a:ea typeface="Libre Baskerville"/>
                <a:cs typeface="Libre Baskerville"/>
                <a:sym typeface="Libre Baskerville"/>
              </a:endParaRPr>
            </a:p>
          </p:txBody>
        </p:sp>
        <p:sp>
          <p:nvSpPr>
            <p:cNvPr id="209" name="Google Shape;209;p20"/>
            <p:cNvSpPr txBox="1"/>
            <p:nvPr/>
          </p:nvSpPr>
          <p:spPr>
            <a:xfrm rot="-5400000">
              <a:off x="5210688" y="1608100"/>
              <a:ext cx="814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600">
                  <a:latin typeface="Libre Baskerville"/>
                  <a:ea typeface="Libre Baskerville"/>
                  <a:cs typeface="Libre Baskerville"/>
                  <a:sym typeface="Libre Baskerville"/>
                </a:rPr>
                <a:t>Erreur Absolue</a:t>
              </a:r>
              <a:endParaRPr b="1" sz="600">
                <a:latin typeface="Libre Baskerville"/>
                <a:ea typeface="Libre Baskerville"/>
                <a:cs typeface="Libre Baskerville"/>
                <a:sym typeface="Libre Baskerville"/>
              </a:endParaRPr>
            </a:p>
          </p:txBody>
        </p:sp>
        <p:sp>
          <p:nvSpPr>
            <p:cNvPr id="210" name="Google Shape;210;p20"/>
            <p:cNvSpPr txBox="1"/>
            <p:nvPr/>
          </p:nvSpPr>
          <p:spPr>
            <a:xfrm>
              <a:off x="2131551" y="2395607"/>
              <a:ext cx="8595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600">
                  <a:latin typeface="Libre Baskerville"/>
                  <a:ea typeface="Libre Baskerville"/>
                  <a:cs typeface="Libre Baskerville"/>
                  <a:sym typeface="Libre Baskerville"/>
                </a:rPr>
                <a:t>Valeurs prédites</a:t>
              </a:r>
              <a:endParaRPr b="1" sz="600">
                <a:latin typeface="Libre Baskerville"/>
                <a:ea typeface="Libre Baskerville"/>
                <a:cs typeface="Libre Baskerville"/>
                <a:sym typeface="Libre Baskerville"/>
              </a:endParaRPr>
            </a:p>
          </p:txBody>
        </p:sp>
        <p:sp>
          <p:nvSpPr>
            <p:cNvPr id="211" name="Google Shape;211;p20"/>
            <p:cNvSpPr txBox="1"/>
            <p:nvPr/>
          </p:nvSpPr>
          <p:spPr>
            <a:xfrm>
              <a:off x="4220415" y="2409130"/>
              <a:ext cx="8163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600">
                  <a:latin typeface="Libre Baskerville"/>
                  <a:ea typeface="Libre Baskerville"/>
                  <a:cs typeface="Libre Baskerville"/>
                  <a:sym typeface="Libre Baskerville"/>
                </a:rPr>
                <a:t>OS vrai</a:t>
              </a:r>
              <a:endParaRPr b="1" sz="600">
                <a:latin typeface="Libre Baskerville"/>
                <a:ea typeface="Libre Baskerville"/>
                <a:cs typeface="Libre Baskerville"/>
                <a:sym typeface="Libre Baskerville"/>
              </a:endParaRPr>
            </a:p>
          </p:txBody>
        </p:sp>
        <p:sp>
          <p:nvSpPr>
            <p:cNvPr id="212" name="Google Shape;212;p20"/>
            <p:cNvSpPr txBox="1"/>
            <p:nvPr/>
          </p:nvSpPr>
          <p:spPr>
            <a:xfrm>
              <a:off x="6266090" y="2395605"/>
              <a:ext cx="8163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600">
                  <a:latin typeface="Libre Baskerville"/>
                  <a:ea typeface="Libre Baskerville"/>
                  <a:cs typeface="Libre Baskerville"/>
                  <a:sym typeface="Libre Baskerville"/>
                </a:rPr>
                <a:t>OS vrai</a:t>
              </a:r>
              <a:endParaRPr b="1" sz="600">
                <a:latin typeface="Libre Baskerville"/>
                <a:ea typeface="Libre Baskerville"/>
                <a:cs typeface="Libre Baskerville"/>
                <a:sym typeface="Libre Baskerville"/>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1"/>
          <p:cNvSpPr txBox="1"/>
          <p:nvPr>
            <p:ph idx="4294967295" type="ctrTitle"/>
          </p:nvPr>
        </p:nvSpPr>
        <p:spPr>
          <a:xfrm>
            <a:off x="1192664" y="403309"/>
            <a:ext cx="53151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500">
                <a:solidFill>
                  <a:srgbClr val="0E3449"/>
                </a:solidFill>
                <a:latin typeface="Inter"/>
                <a:ea typeface="Inter"/>
                <a:cs typeface="Inter"/>
                <a:sym typeface="Inter"/>
              </a:rPr>
              <a:t>Perspectives</a:t>
            </a:r>
            <a:endParaRPr b="0" i="0" sz="2500" u="none" cap="none" strike="noStrike">
              <a:solidFill>
                <a:srgbClr val="0E3449"/>
              </a:solidFill>
              <a:latin typeface="Inter"/>
              <a:ea typeface="Inter"/>
              <a:cs typeface="Inter"/>
              <a:sym typeface="Inter"/>
            </a:endParaRPr>
          </a:p>
        </p:txBody>
      </p:sp>
      <p:sp>
        <p:nvSpPr>
          <p:cNvPr id="218" name="Google Shape;218;p21"/>
          <p:cNvSpPr txBox="1"/>
          <p:nvPr>
            <p:ph idx="4294967295" type="ctrTitle"/>
          </p:nvPr>
        </p:nvSpPr>
        <p:spPr>
          <a:xfrm>
            <a:off x="897375" y="943111"/>
            <a:ext cx="7589400" cy="4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A</a:t>
            </a:r>
            <a:r>
              <a:rPr lang="fr" sz="2000">
                <a:solidFill>
                  <a:srgbClr val="4B5258"/>
                </a:solidFill>
                <a:latin typeface="Inter"/>
                <a:ea typeface="Inter"/>
                <a:cs typeface="Inter"/>
                <a:sym typeface="Inter"/>
              </a:rPr>
              <a:t>méliorer les prédictions des modèles</a:t>
            </a:r>
            <a:endParaRPr sz="2000">
              <a:solidFill>
                <a:srgbClr val="4B5258"/>
              </a:solidFill>
              <a:latin typeface="Inter"/>
              <a:ea typeface="Inter"/>
              <a:cs typeface="Inter"/>
              <a:sym typeface="Inter"/>
            </a:endParaRPr>
          </a:p>
          <a:p>
            <a:pPr indent="45720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-réduction de l’erreur sur la valeur prédite</a:t>
            </a:r>
            <a:endParaRPr sz="1700">
              <a:solidFill>
                <a:srgbClr val="4B5258"/>
              </a:solidFill>
              <a:latin typeface="Inter"/>
              <a:ea typeface="Inter"/>
              <a:cs typeface="Inter"/>
              <a:sym typeface="Inter"/>
            </a:endParaRPr>
          </a:p>
        </p:txBody>
      </p:sp>
      <p:sp>
        <p:nvSpPr>
          <p:cNvPr id="219" name="Google Shape;219;p21"/>
          <p:cNvSpPr/>
          <p:nvPr/>
        </p:nvSpPr>
        <p:spPr>
          <a:xfrm rot="-355994">
            <a:off x="559836" y="118634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 name="Google Shape;220;p21"/>
          <p:cNvPicPr preferRelativeResize="0"/>
          <p:nvPr/>
        </p:nvPicPr>
        <p:blipFill rotWithShape="1">
          <a:blip r:embed="rId3">
            <a:alphaModFix/>
          </a:blip>
          <a:srcRect b="0" l="0" r="0" t="0"/>
          <a:stretch/>
        </p:blipFill>
        <p:spPr>
          <a:xfrm>
            <a:off x="463375" y="482852"/>
            <a:ext cx="576900" cy="385904"/>
          </a:xfrm>
          <a:prstGeom prst="rect">
            <a:avLst/>
          </a:prstGeom>
          <a:noFill/>
          <a:ln>
            <a:noFill/>
          </a:ln>
        </p:spPr>
      </p:pic>
      <p:sp>
        <p:nvSpPr>
          <p:cNvPr id="221" name="Google Shape;221;p21"/>
          <p:cNvSpPr txBox="1"/>
          <p:nvPr>
            <p:ph idx="4294967295" type="ctrTitle"/>
          </p:nvPr>
        </p:nvSpPr>
        <p:spPr>
          <a:xfrm>
            <a:off x="897375" y="1748951"/>
            <a:ext cx="7386300" cy="53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Approfondir l’analyse des résultats</a:t>
            </a:r>
            <a:endParaRPr sz="2000">
              <a:solidFill>
                <a:srgbClr val="4B5258"/>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	-compréhension des mécanismes cellulaire</a:t>
            </a:r>
            <a:endParaRPr sz="2000">
              <a:solidFill>
                <a:srgbClr val="4B5258"/>
              </a:solidFill>
              <a:latin typeface="Inter"/>
              <a:ea typeface="Inter"/>
              <a:cs typeface="Inter"/>
              <a:sym typeface="Inter"/>
            </a:endParaRPr>
          </a:p>
        </p:txBody>
      </p:sp>
      <p:sp>
        <p:nvSpPr>
          <p:cNvPr id="222" name="Google Shape;222;p21"/>
          <p:cNvSpPr/>
          <p:nvPr/>
        </p:nvSpPr>
        <p:spPr>
          <a:xfrm rot="-355994">
            <a:off x="559836" y="1992186"/>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1"/>
          <p:cNvSpPr txBox="1"/>
          <p:nvPr>
            <p:ph idx="4294967295" type="ctrTitle"/>
          </p:nvPr>
        </p:nvSpPr>
        <p:spPr>
          <a:xfrm>
            <a:off x="897375" y="2565393"/>
            <a:ext cx="7386300" cy="4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Arial"/>
              <a:buNone/>
            </a:pPr>
            <a:r>
              <a:rPr lang="fr" sz="2000">
                <a:solidFill>
                  <a:srgbClr val="4B5258"/>
                </a:solidFill>
                <a:latin typeface="Inter"/>
                <a:ea typeface="Inter"/>
                <a:cs typeface="Inter"/>
                <a:sym typeface="Inter"/>
              </a:rPr>
              <a:t>Intégrer les données tabulaires au modèle</a:t>
            </a:r>
            <a:endParaRPr sz="2000">
              <a:solidFill>
                <a:srgbClr val="4B5258"/>
              </a:solidFill>
              <a:latin typeface="Inter"/>
              <a:ea typeface="Inter"/>
              <a:cs typeface="Inter"/>
              <a:sym typeface="Inter"/>
            </a:endParaRPr>
          </a:p>
        </p:txBody>
      </p:sp>
      <p:sp>
        <p:nvSpPr>
          <p:cNvPr id="224" name="Google Shape;224;p21"/>
          <p:cNvSpPr/>
          <p:nvPr/>
        </p:nvSpPr>
        <p:spPr>
          <a:xfrm rot="-355994">
            <a:off x="559836" y="2808629"/>
            <a:ext cx="261199" cy="46747"/>
          </a:xfrm>
          <a:prstGeom prst="roundRect">
            <a:avLst>
              <a:gd fmla="val 50000" name="adj"/>
            </a:avLst>
          </a:prstGeom>
          <a:solidFill>
            <a:srgbClr val="C3FF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 name="Google Shape;225;p21"/>
          <p:cNvPicPr preferRelativeResize="0"/>
          <p:nvPr/>
        </p:nvPicPr>
        <p:blipFill>
          <a:blip r:embed="rId4">
            <a:alphaModFix/>
          </a:blip>
          <a:stretch>
            <a:fillRect/>
          </a:stretch>
        </p:blipFill>
        <p:spPr>
          <a:xfrm>
            <a:off x="1549975" y="3108224"/>
            <a:ext cx="2816150" cy="1751425"/>
          </a:xfrm>
          <a:prstGeom prst="rect">
            <a:avLst/>
          </a:prstGeom>
          <a:noFill/>
          <a:ln>
            <a:noFill/>
          </a:ln>
        </p:spPr>
      </p:pic>
      <p:grpSp>
        <p:nvGrpSpPr>
          <p:cNvPr id="226" name="Google Shape;226;p21"/>
          <p:cNvGrpSpPr/>
          <p:nvPr/>
        </p:nvGrpSpPr>
        <p:grpSpPr>
          <a:xfrm rot="5400000">
            <a:off x="5208175" y="2920043"/>
            <a:ext cx="1189500" cy="2010025"/>
            <a:chOff x="6727175" y="2057400"/>
            <a:chExt cx="1189500" cy="2010025"/>
          </a:xfrm>
        </p:grpSpPr>
        <p:pic>
          <p:nvPicPr>
            <p:cNvPr id="227" name="Google Shape;227;p21"/>
            <p:cNvPicPr preferRelativeResize="0"/>
            <p:nvPr/>
          </p:nvPicPr>
          <p:blipFill rotWithShape="1">
            <a:blip r:embed="rId5">
              <a:alphaModFix/>
            </a:blip>
            <a:srcRect b="13621" l="34773" r="48369" t="13343"/>
            <a:stretch/>
          </p:blipFill>
          <p:spPr>
            <a:xfrm>
              <a:off x="6727175" y="2088150"/>
              <a:ext cx="609101" cy="1979276"/>
            </a:xfrm>
            <a:prstGeom prst="rect">
              <a:avLst/>
            </a:prstGeom>
            <a:noFill/>
            <a:ln>
              <a:noFill/>
            </a:ln>
          </p:spPr>
        </p:pic>
        <p:pic>
          <p:nvPicPr>
            <p:cNvPr id="228" name="Google Shape;228;p21"/>
            <p:cNvPicPr preferRelativeResize="0"/>
            <p:nvPr/>
          </p:nvPicPr>
          <p:blipFill rotWithShape="1">
            <a:blip r:embed="rId5">
              <a:alphaModFix/>
            </a:blip>
            <a:srcRect b="19992" l="85621" r="0" t="14244"/>
            <a:stretch/>
          </p:blipFill>
          <p:spPr>
            <a:xfrm>
              <a:off x="7397150" y="2057400"/>
              <a:ext cx="519525" cy="1915275"/>
            </a:xfrm>
            <a:prstGeom prst="rect">
              <a:avLst/>
            </a:prstGeom>
            <a:noFill/>
            <a:ln>
              <a:noFill/>
            </a:ln>
          </p:spPr>
        </p:pic>
      </p:grpSp>
      <p:sp>
        <p:nvSpPr>
          <p:cNvPr id="229" name="Google Shape;229;p21"/>
          <p:cNvSpPr/>
          <p:nvPr/>
        </p:nvSpPr>
        <p:spPr>
          <a:xfrm>
            <a:off x="10225" y="4892025"/>
            <a:ext cx="9144000" cy="251400"/>
          </a:xfrm>
          <a:prstGeom prst="rect">
            <a:avLst/>
          </a:prstGeom>
          <a:solidFill>
            <a:srgbClr val="00DBD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fr" sz="1300">
                <a:solidFill>
                  <a:srgbClr val="E8F4FF"/>
                </a:solidFill>
                <a:latin typeface="Inter"/>
                <a:ea typeface="Inter"/>
                <a:cs typeface="Inter"/>
                <a:sym typeface="Inter"/>
              </a:rPr>
              <a:t>| 1. Contexte et enjeux</a:t>
            </a:r>
            <a:r>
              <a:rPr b="1" lang="fr" sz="1300">
                <a:solidFill>
                  <a:srgbClr val="C3FFFC"/>
                </a:solidFill>
                <a:latin typeface="Inter"/>
                <a:ea typeface="Inter"/>
                <a:cs typeface="Inter"/>
                <a:sym typeface="Inter"/>
              </a:rPr>
              <a:t> </a:t>
            </a:r>
            <a:r>
              <a:rPr b="1" lang="fr" sz="1300">
                <a:solidFill>
                  <a:srgbClr val="E8F4FF"/>
                </a:solidFill>
                <a:latin typeface="Inter"/>
                <a:ea typeface="Inter"/>
                <a:cs typeface="Inter"/>
                <a:sym typeface="Inter"/>
              </a:rPr>
              <a:t>| 2. Données</a:t>
            </a:r>
            <a:r>
              <a:rPr b="1" lang="fr" sz="1300">
                <a:solidFill>
                  <a:srgbClr val="015955"/>
                </a:solidFill>
                <a:latin typeface="Inter"/>
                <a:ea typeface="Inter"/>
                <a:cs typeface="Inter"/>
                <a:sym typeface="Inter"/>
              </a:rPr>
              <a:t> </a:t>
            </a:r>
            <a:r>
              <a:rPr b="1" lang="fr" sz="1300">
                <a:solidFill>
                  <a:srgbClr val="E8F4FF"/>
                </a:solidFill>
                <a:latin typeface="Inter"/>
                <a:ea typeface="Inter"/>
                <a:cs typeface="Inter"/>
                <a:sym typeface="Inter"/>
              </a:rPr>
              <a:t>| 3. Deep learning</a:t>
            </a:r>
            <a:r>
              <a:rPr b="1" lang="fr" sz="1300">
                <a:solidFill>
                  <a:srgbClr val="015955"/>
                </a:solidFill>
                <a:latin typeface="Inter"/>
                <a:ea typeface="Inter"/>
                <a:cs typeface="Inter"/>
                <a:sym typeface="Inter"/>
              </a:rPr>
              <a:t> |</a:t>
            </a:r>
            <a:r>
              <a:rPr b="1" lang="fr" sz="1300">
                <a:solidFill>
                  <a:srgbClr val="E8F4FF"/>
                </a:solidFill>
                <a:latin typeface="Inter"/>
                <a:ea typeface="Inter"/>
                <a:cs typeface="Inter"/>
                <a:sym typeface="Inter"/>
              </a:rPr>
              <a:t> </a:t>
            </a:r>
            <a:r>
              <a:rPr b="1" lang="fr" sz="1300">
                <a:solidFill>
                  <a:srgbClr val="015955"/>
                </a:solidFill>
                <a:latin typeface="Inter"/>
                <a:ea typeface="Inter"/>
                <a:cs typeface="Inter"/>
                <a:sym typeface="Inter"/>
              </a:rPr>
              <a:t>4. Perspectives |</a:t>
            </a:r>
            <a:endParaRPr b="1" sz="1300">
              <a:solidFill>
                <a:srgbClr val="015955"/>
              </a:solidFill>
              <a:latin typeface="Inter"/>
              <a:ea typeface="Inter"/>
              <a:cs typeface="Inter"/>
              <a:sym typeface="Inter"/>
            </a:endParaRPr>
          </a:p>
        </p:txBody>
      </p:sp>
      <p:sp>
        <p:nvSpPr>
          <p:cNvPr id="230" name="Google Shape;230;p21"/>
          <p:cNvSpPr txBox="1"/>
          <p:nvPr>
            <p:ph idx="12" type="sldNum"/>
          </p:nvPr>
        </p:nvSpPr>
        <p:spPr>
          <a:xfrm>
            <a:off x="8472458" y="48156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